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55"/>
  </p:notesMasterIdLst>
  <p:handoutMasterIdLst>
    <p:handoutMasterId r:id="rId56"/>
  </p:handoutMasterIdLst>
  <p:sldIdLst>
    <p:sldId id="292" r:id="rId5"/>
    <p:sldId id="1920" r:id="rId6"/>
    <p:sldId id="1921" r:id="rId7"/>
    <p:sldId id="1923" r:id="rId8"/>
    <p:sldId id="1912" r:id="rId9"/>
    <p:sldId id="1924" r:id="rId10"/>
    <p:sldId id="1914" r:id="rId11"/>
    <p:sldId id="289" r:id="rId12"/>
    <p:sldId id="1952" r:id="rId13"/>
    <p:sldId id="1922" r:id="rId14"/>
    <p:sldId id="277" r:id="rId15"/>
    <p:sldId id="1951" r:id="rId16"/>
    <p:sldId id="1953" r:id="rId17"/>
    <p:sldId id="1954" r:id="rId18"/>
    <p:sldId id="1955" r:id="rId19"/>
    <p:sldId id="1956" r:id="rId20"/>
    <p:sldId id="1957" r:id="rId21"/>
    <p:sldId id="1959" r:id="rId22"/>
    <p:sldId id="1958" r:id="rId23"/>
    <p:sldId id="1932" r:id="rId24"/>
    <p:sldId id="1907" r:id="rId25"/>
    <p:sldId id="1933" r:id="rId26"/>
    <p:sldId id="1944" r:id="rId27"/>
    <p:sldId id="1945" r:id="rId28"/>
    <p:sldId id="1946" r:id="rId29"/>
    <p:sldId id="1947" r:id="rId30"/>
    <p:sldId id="1948" r:id="rId31"/>
    <p:sldId id="1949" r:id="rId32"/>
    <p:sldId id="1950" r:id="rId33"/>
    <p:sldId id="1960" r:id="rId34"/>
    <p:sldId id="1962" r:id="rId35"/>
    <p:sldId id="1963" r:id="rId36"/>
    <p:sldId id="1964" r:id="rId37"/>
    <p:sldId id="1965" r:id="rId38"/>
    <p:sldId id="1966" r:id="rId39"/>
    <p:sldId id="1967" r:id="rId40"/>
    <p:sldId id="1968" r:id="rId41"/>
    <p:sldId id="1969" r:id="rId42"/>
    <p:sldId id="1970" r:id="rId43"/>
    <p:sldId id="1971" r:id="rId44"/>
    <p:sldId id="1972" r:id="rId45"/>
    <p:sldId id="1973" r:id="rId46"/>
    <p:sldId id="1974" r:id="rId47"/>
    <p:sldId id="1975" r:id="rId48"/>
    <p:sldId id="1980" r:id="rId49"/>
    <p:sldId id="1976" r:id="rId50"/>
    <p:sldId id="1978" r:id="rId51"/>
    <p:sldId id="1977" r:id="rId52"/>
    <p:sldId id="317" r:id="rId53"/>
    <p:sldId id="1910" r:id="rId54"/>
  </p:sldIdLst>
  <p:sldSz cx="12192000" cy="6858000"/>
  <p:notesSz cx="6791325" cy="992505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do Goukens" initials="GG" lastIdx="2" clrIdx="0">
    <p:extLst>
      <p:ext uri="{19B8F6BF-5375-455C-9EA6-DF929625EA0E}">
        <p15:presenceInfo xmlns:p15="http://schemas.microsoft.com/office/powerpoint/2012/main" userId="S::guido.goukens@katholiekonderwijs.vlaanderen::b233ee10-fd49-4e7e-bfd3-acbdbaad4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14"/>
    <a:srgbClr val="BF18B3"/>
    <a:srgbClr val="B1B64A"/>
    <a:srgbClr val="57C3CB"/>
    <a:srgbClr val="B22A89"/>
    <a:srgbClr val="EF8A37"/>
    <a:srgbClr val="999D00"/>
    <a:srgbClr val="19BCCB"/>
    <a:srgbClr val="BF089C"/>
    <a:srgbClr val="00BE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EE25C-EF53-44EB-8B29-04CBB3CE1B7A}" v="13" dt="2021-02-09T15:32:47.047"/>
    <p1510:client id="{C7288983-C942-413B-9547-A21D802282E4}" v="208" dt="2021-02-09T13:11:36.73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32" autoAdjust="0"/>
  </p:normalViewPr>
  <p:slideViewPr>
    <p:cSldViewPr snapToGrid="0">
      <p:cViewPr varScale="1">
        <p:scale>
          <a:sx n="73" d="100"/>
          <a:sy n="73" d="100"/>
        </p:scale>
        <p:origin x="104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Lambrecht" userId="b183ada54a938739" providerId="LiveId" clId="{B37EE25C-EF53-44EB-8B29-04CBB3CE1B7A}"/>
    <pc:docChg chg="custSel modSld">
      <pc:chgData name="Johan Lambrecht" userId="b183ada54a938739" providerId="LiveId" clId="{B37EE25C-EF53-44EB-8B29-04CBB3CE1B7A}" dt="2021-02-09T16:02:57.823" v="529" actId="6549"/>
      <pc:docMkLst>
        <pc:docMk/>
      </pc:docMkLst>
      <pc:sldChg chg="addSp delSp modSp mod">
        <pc:chgData name="Johan Lambrecht" userId="b183ada54a938739" providerId="LiveId" clId="{B37EE25C-EF53-44EB-8B29-04CBB3CE1B7A}" dt="2021-02-09T14:37:36.389" v="14" actId="1076"/>
        <pc:sldMkLst>
          <pc:docMk/>
          <pc:sldMk cId="527775753" sldId="1947"/>
        </pc:sldMkLst>
        <pc:picChg chg="add mod">
          <ac:chgData name="Johan Lambrecht" userId="b183ada54a938739" providerId="LiveId" clId="{B37EE25C-EF53-44EB-8B29-04CBB3CE1B7A}" dt="2021-02-09T14:37:33.977" v="13" actId="1076"/>
          <ac:picMkLst>
            <pc:docMk/>
            <pc:sldMk cId="527775753" sldId="1947"/>
            <ac:picMk id="6" creationId="{79B07716-3727-44E3-8EE4-38073BE274BA}"/>
          </ac:picMkLst>
        </pc:picChg>
        <pc:picChg chg="del">
          <ac:chgData name="Johan Lambrecht" userId="b183ada54a938739" providerId="LiveId" clId="{B37EE25C-EF53-44EB-8B29-04CBB3CE1B7A}" dt="2021-02-09T14:27:39.172" v="2" actId="478"/>
          <ac:picMkLst>
            <pc:docMk/>
            <pc:sldMk cId="527775753" sldId="1947"/>
            <ac:picMk id="12" creationId="{00000000-0000-0000-0000-000000000000}"/>
          </ac:picMkLst>
        </pc:picChg>
        <pc:picChg chg="del">
          <ac:chgData name="Johan Lambrecht" userId="b183ada54a938739" providerId="LiveId" clId="{B37EE25C-EF53-44EB-8B29-04CBB3CE1B7A}" dt="2021-02-09T14:27:32.641" v="0" actId="478"/>
          <ac:picMkLst>
            <pc:docMk/>
            <pc:sldMk cId="527775753" sldId="1947"/>
            <ac:picMk id="13" creationId="{00000000-0000-0000-0000-000000000000}"/>
          </ac:picMkLst>
        </pc:picChg>
        <pc:picChg chg="del">
          <ac:chgData name="Johan Lambrecht" userId="b183ada54a938739" providerId="LiveId" clId="{B37EE25C-EF53-44EB-8B29-04CBB3CE1B7A}" dt="2021-02-09T14:27:34.160" v="1" actId="478"/>
          <ac:picMkLst>
            <pc:docMk/>
            <pc:sldMk cId="527775753" sldId="1947"/>
            <ac:picMk id="15" creationId="{00000000-0000-0000-0000-000000000000}"/>
          </ac:picMkLst>
        </pc:picChg>
        <pc:picChg chg="add mod">
          <ac:chgData name="Johan Lambrecht" userId="b183ada54a938739" providerId="LiveId" clId="{B37EE25C-EF53-44EB-8B29-04CBB3CE1B7A}" dt="2021-02-09T14:37:36.389" v="14" actId="1076"/>
          <ac:picMkLst>
            <pc:docMk/>
            <pc:sldMk cId="527775753" sldId="1947"/>
            <ac:picMk id="16" creationId="{5B89F986-5DA8-4BEA-912D-9B38796C375A}"/>
          </ac:picMkLst>
        </pc:picChg>
      </pc:sldChg>
      <pc:sldChg chg="addSp delSp modSp mod modNotesTx">
        <pc:chgData name="Johan Lambrecht" userId="b183ada54a938739" providerId="LiveId" clId="{B37EE25C-EF53-44EB-8B29-04CBB3CE1B7A}" dt="2021-02-09T14:47:02.538" v="190" actId="1076"/>
        <pc:sldMkLst>
          <pc:docMk/>
          <pc:sldMk cId="1298299510" sldId="1966"/>
        </pc:sldMkLst>
        <pc:spChg chg="mod">
          <ac:chgData name="Johan Lambrecht" userId="b183ada54a938739" providerId="LiveId" clId="{B37EE25C-EF53-44EB-8B29-04CBB3CE1B7A}" dt="2021-02-09T14:46:55.006" v="188" actId="1076"/>
          <ac:spMkLst>
            <pc:docMk/>
            <pc:sldMk cId="1298299510" sldId="1966"/>
            <ac:spMk id="5" creationId="{00000000-0000-0000-0000-000000000000}"/>
          </ac:spMkLst>
        </pc:spChg>
        <pc:spChg chg="add mod">
          <ac:chgData name="Johan Lambrecht" userId="b183ada54a938739" providerId="LiveId" clId="{B37EE25C-EF53-44EB-8B29-04CBB3CE1B7A}" dt="2021-02-09T14:47:02.538" v="190" actId="1076"/>
          <ac:spMkLst>
            <pc:docMk/>
            <pc:sldMk cId="1298299510" sldId="1966"/>
            <ac:spMk id="28" creationId="{48F77717-9C56-46BB-8701-820EEFE2ADB7}"/>
          </ac:spMkLst>
        </pc:spChg>
        <pc:spChg chg="add del mod">
          <ac:chgData name="Johan Lambrecht" userId="b183ada54a938739" providerId="LiveId" clId="{B37EE25C-EF53-44EB-8B29-04CBB3CE1B7A}" dt="2021-02-09T14:44:49.697" v="139"/>
          <ac:spMkLst>
            <pc:docMk/>
            <pc:sldMk cId="1298299510" sldId="1966"/>
            <ac:spMk id="29" creationId="{7E921218-118B-4298-BA57-99C726E523C9}"/>
          </ac:spMkLst>
        </pc:spChg>
        <pc:picChg chg="mod">
          <ac:chgData name="Johan Lambrecht" userId="b183ada54a938739" providerId="LiveId" clId="{B37EE25C-EF53-44EB-8B29-04CBB3CE1B7A}" dt="2021-02-09T14:46:50.608" v="187" actId="1076"/>
          <ac:picMkLst>
            <pc:docMk/>
            <pc:sldMk cId="1298299510" sldId="1966"/>
            <ac:picMk id="4" creationId="{00000000-0000-0000-0000-000000000000}"/>
          </ac:picMkLst>
        </pc:picChg>
        <pc:picChg chg="add mod">
          <ac:chgData name="Johan Lambrecht" userId="b183ada54a938739" providerId="LiveId" clId="{B37EE25C-EF53-44EB-8B29-04CBB3CE1B7A}" dt="2021-02-09T14:46:59.302" v="189" actId="1076"/>
          <ac:picMkLst>
            <pc:docMk/>
            <pc:sldMk cId="1298299510" sldId="1966"/>
            <ac:picMk id="8" creationId="{D1401932-02E5-4B33-A4DE-31C395AEE590}"/>
          </ac:picMkLst>
        </pc:picChg>
      </pc:sldChg>
      <pc:sldChg chg="addSp delSp modSp mod">
        <pc:chgData name="Johan Lambrecht" userId="b183ada54a938739" providerId="LiveId" clId="{B37EE25C-EF53-44EB-8B29-04CBB3CE1B7A}" dt="2021-02-09T15:32:49.681" v="315" actId="1076"/>
        <pc:sldMkLst>
          <pc:docMk/>
          <pc:sldMk cId="2384836776" sldId="1968"/>
        </pc:sldMkLst>
        <pc:spChg chg="add mod">
          <ac:chgData name="Johan Lambrecht" userId="b183ada54a938739" providerId="LiveId" clId="{B37EE25C-EF53-44EB-8B29-04CBB3CE1B7A}" dt="2021-02-09T15:20:16.674" v="244" actId="1076"/>
          <ac:spMkLst>
            <pc:docMk/>
            <pc:sldMk cId="2384836776" sldId="1968"/>
            <ac:spMk id="22" creationId="{A773EEEA-278A-4E79-B6F8-8D56A293C6FC}"/>
          </ac:spMkLst>
        </pc:spChg>
        <pc:spChg chg="add mod">
          <ac:chgData name="Johan Lambrecht" userId="b183ada54a938739" providerId="LiveId" clId="{B37EE25C-EF53-44EB-8B29-04CBB3CE1B7A}" dt="2021-02-09T15:31:36.311" v="294" actId="1076"/>
          <ac:spMkLst>
            <pc:docMk/>
            <pc:sldMk cId="2384836776" sldId="1968"/>
            <ac:spMk id="24" creationId="{8FCC004C-8260-4701-B19F-F6B1ED53CA41}"/>
          </ac:spMkLst>
        </pc:spChg>
        <pc:picChg chg="add mod ord">
          <ac:chgData name="Johan Lambrecht" userId="b183ada54a938739" providerId="LiveId" clId="{B37EE25C-EF53-44EB-8B29-04CBB3CE1B7A}" dt="2021-02-09T15:31:09.537" v="292" actId="1076"/>
          <ac:picMkLst>
            <pc:docMk/>
            <pc:sldMk cId="2384836776" sldId="1968"/>
            <ac:picMk id="8" creationId="{712DC6E1-4C7C-44FE-90A0-5DE272F30EAF}"/>
          </ac:picMkLst>
        </pc:picChg>
        <pc:picChg chg="mod">
          <ac:chgData name="Johan Lambrecht" userId="b183ada54a938739" providerId="LiveId" clId="{B37EE25C-EF53-44EB-8B29-04CBB3CE1B7A}" dt="2021-02-09T15:31:18.199" v="293" actId="1076"/>
          <ac:picMkLst>
            <pc:docMk/>
            <pc:sldMk cId="2384836776" sldId="1968"/>
            <ac:picMk id="9" creationId="{00000000-0000-0000-0000-000000000000}"/>
          </ac:picMkLst>
        </pc:picChg>
        <pc:picChg chg="add mod">
          <ac:chgData name="Johan Lambrecht" userId="b183ada54a938739" providerId="LiveId" clId="{B37EE25C-EF53-44EB-8B29-04CBB3CE1B7A}" dt="2021-02-09T15:18:38.794" v="230" actId="1076"/>
          <ac:picMkLst>
            <pc:docMk/>
            <pc:sldMk cId="2384836776" sldId="1968"/>
            <ac:picMk id="11" creationId="{4B4B91EE-B6FF-45FB-A35F-82BD5ABC0FF1}"/>
          </ac:picMkLst>
        </pc:picChg>
        <pc:picChg chg="add del mod">
          <ac:chgData name="Johan Lambrecht" userId="b183ada54a938739" providerId="LiveId" clId="{B37EE25C-EF53-44EB-8B29-04CBB3CE1B7A}" dt="2021-02-09T15:29:41.069" v="279" actId="478"/>
          <ac:picMkLst>
            <pc:docMk/>
            <pc:sldMk cId="2384836776" sldId="1968"/>
            <ac:picMk id="15" creationId="{CBEBAD5F-7F92-40A0-BDD3-953DC84792E2}"/>
          </ac:picMkLst>
        </pc:picChg>
        <pc:picChg chg="add mod">
          <ac:chgData name="Johan Lambrecht" userId="b183ada54a938739" providerId="LiveId" clId="{B37EE25C-EF53-44EB-8B29-04CBB3CE1B7A}" dt="2021-02-09T15:32:49.681" v="315" actId="1076"/>
          <ac:picMkLst>
            <pc:docMk/>
            <pc:sldMk cId="2384836776" sldId="1968"/>
            <ac:picMk id="17" creationId="{0FE78583-9B36-4D2A-8DB7-93B1E65CDC80}"/>
          </ac:picMkLst>
        </pc:picChg>
        <pc:picChg chg="mod">
          <ac:chgData name="Johan Lambrecht" userId="b183ada54a938739" providerId="LiveId" clId="{B37EE25C-EF53-44EB-8B29-04CBB3CE1B7A}" dt="2021-02-09T15:32:47.047" v="314" actId="1076"/>
          <ac:picMkLst>
            <pc:docMk/>
            <pc:sldMk cId="2384836776" sldId="1968"/>
            <ac:picMk id="19" creationId="{00000000-0000-0000-0000-000000000000}"/>
          </ac:picMkLst>
        </pc:picChg>
        <pc:picChg chg="add mod">
          <ac:chgData name="Johan Lambrecht" userId="b183ada54a938739" providerId="LiveId" clId="{B37EE25C-EF53-44EB-8B29-04CBB3CE1B7A}" dt="2021-02-09T15:32:43.883" v="313" actId="1076"/>
          <ac:picMkLst>
            <pc:docMk/>
            <pc:sldMk cId="2384836776" sldId="1968"/>
            <ac:picMk id="21" creationId="{668A5B8E-AE8B-4764-B3D6-E339FAF8312A}"/>
          </ac:picMkLst>
        </pc:picChg>
        <pc:picChg chg="del">
          <ac:chgData name="Johan Lambrecht" userId="b183ada54a938739" providerId="LiveId" clId="{B37EE25C-EF53-44EB-8B29-04CBB3CE1B7A}" dt="2021-02-09T15:16:44.524" v="211" actId="478"/>
          <ac:picMkLst>
            <pc:docMk/>
            <pc:sldMk cId="2384836776" sldId="1968"/>
            <ac:picMk id="23" creationId="{00000000-0000-0000-0000-000000000000}"/>
          </ac:picMkLst>
        </pc:picChg>
        <pc:picChg chg="add mod">
          <ac:chgData name="Johan Lambrecht" userId="b183ada54a938739" providerId="LiveId" clId="{B37EE25C-EF53-44EB-8B29-04CBB3CE1B7A}" dt="2021-02-09T15:32:39.191" v="311" actId="1076"/>
          <ac:picMkLst>
            <pc:docMk/>
            <pc:sldMk cId="2384836776" sldId="1968"/>
            <ac:picMk id="35" creationId="{42FA4C91-560C-480E-88AE-E82517EE4861}"/>
          </ac:picMkLst>
        </pc:picChg>
        <pc:cxnChg chg="add mod">
          <ac:chgData name="Johan Lambrecht" userId="b183ada54a938739" providerId="LiveId" clId="{B37EE25C-EF53-44EB-8B29-04CBB3CE1B7A}" dt="2021-02-09T15:24:08.732" v="267" actId="14100"/>
          <ac:cxnSpMkLst>
            <pc:docMk/>
            <pc:sldMk cId="2384836776" sldId="1968"/>
            <ac:cxnSpMk id="26" creationId="{D0DD376C-2399-43EE-9FE2-5651145FEAD2}"/>
          </ac:cxnSpMkLst>
        </pc:cxnChg>
        <pc:cxnChg chg="add mod">
          <ac:chgData name="Johan Lambrecht" userId="b183ada54a938739" providerId="LiveId" clId="{B37EE25C-EF53-44EB-8B29-04CBB3CE1B7A}" dt="2021-02-09T15:32:13.021" v="302" actId="14100"/>
          <ac:cxnSpMkLst>
            <pc:docMk/>
            <pc:sldMk cId="2384836776" sldId="1968"/>
            <ac:cxnSpMk id="27" creationId="{CB8118B3-DD76-4957-AB22-B5451B169EFA}"/>
          </ac:cxnSpMkLst>
        </pc:cxnChg>
      </pc:sldChg>
      <pc:sldChg chg="addSp modSp mod">
        <pc:chgData name="Johan Lambrecht" userId="b183ada54a938739" providerId="LiveId" clId="{B37EE25C-EF53-44EB-8B29-04CBB3CE1B7A}" dt="2021-02-09T15:58:18.690" v="342" actId="1076"/>
        <pc:sldMkLst>
          <pc:docMk/>
          <pc:sldMk cId="1803456463" sldId="1970"/>
        </pc:sldMkLst>
        <pc:picChg chg="add mod">
          <ac:chgData name="Johan Lambrecht" userId="b183ada54a938739" providerId="LiveId" clId="{B37EE25C-EF53-44EB-8B29-04CBB3CE1B7A}" dt="2021-02-09T15:55:18.132" v="334" actId="1076"/>
          <ac:picMkLst>
            <pc:docMk/>
            <pc:sldMk cId="1803456463" sldId="1970"/>
            <ac:picMk id="11" creationId="{B4338E76-ED67-46D5-8DD4-2110184D2DFF}"/>
          </ac:picMkLst>
        </pc:picChg>
        <pc:picChg chg="add mod">
          <ac:chgData name="Johan Lambrecht" userId="b183ada54a938739" providerId="LiveId" clId="{B37EE25C-EF53-44EB-8B29-04CBB3CE1B7A}" dt="2021-02-09T15:55:14.339" v="332" actId="1076"/>
          <ac:picMkLst>
            <pc:docMk/>
            <pc:sldMk cId="1803456463" sldId="1970"/>
            <ac:picMk id="14" creationId="{A33D36AA-2AC5-4083-9421-7C80A1E29C35}"/>
          </ac:picMkLst>
        </pc:picChg>
        <pc:picChg chg="add mod">
          <ac:chgData name="Johan Lambrecht" userId="b183ada54a938739" providerId="LiveId" clId="{B37EE25C-EF53-44EB-8B29-04CBB3CE1B7A}" dt="2021-02-09T15:55:16.124" v="333" actId="1076"/>
          <ac:picMkLst>
            <pc:docMk/>
            <pc:sldMk cId="1803456463" sldId="1970"/>
            <ac:picMk id="16" creationId="{00461E9E-0508-4C49-A13A-56224B78CAA7}"/>
          </ac:picMkLst>
        </pc:picChg>
        <pc:picChg chg="add mod">
          <ac:chgData name="Johan Lambrecht" userId="b183ada54a938739" providerId="LiveId" clId="{B37EE25C-EF53-44EB-8B29-04CBB3CE1B7A}" dt="2021-02-09T15:55:23.520" v="335" actId="1076"/>
          <ac:picMkLst>
            <pc:docMk/>
            <pc:sldMk cId="1803456463" sldId="1970"/>
            <ac:picMk id="20" creationId="{39847CD5-916F-4735-B6A0-367DF7B3CDAE}"/>
          </ac:picMkLst>
        </pc:picChg>
        <pc:picChg chg="add mod">
          <ac:chgData name="Johan Lambrecht" userId="b183ada54a938739" providerId="LiveId" clId="{B37EE25C-EF53-44EB-8B29-04CBB3CE1B7A}" dt="2021-02-09T15:57:20.805" v="339" actId="1076"/>
          <ac:picMkLst>
            <pc:docMk/>
            <pc:sldMk cId="1803456463" sldId="1970"/>
            <ac:picMk id="22" creationId="{027D8B12-B54D-4B0A-BFF7-41321C968225}"/>
          </ac:picMkLst>
        </pc:picChg>
        <pc:picChg chg="add mod">
          <ac:chgData name="Johan Lambrecht" userId="b183ada54a938739" providerId="LiveId" clId="{B37EE25C-EF53-44EB-8B29-04CBB3CE1B7A}" dt="2021-02-09T15:58:18.690" v="342" actId="1076"/>
          <ac:picMkLst>
            <pc:docMk/>
            <pc:sldMk cId="1803456463" sldId="1970"/>
            <ac:picMk id="24" creationId="{2048B184-2804-495F-B251-24ACC3336385}"/>
          </ac:picMkLst>
        </pc:picChg>
      </pc:sldChg>
      <pc:sldChg chg="modSp mod">
        <pc:chgData name="Johan Lambrecht" userId="b183ada54a938739" providerId="LiveId" clId="{B37EE25C-EF53-44EB-8B29-04CBB3CE1B7A}" dt="2021-02-09T16:02:57.823" v="529" actId="6549"/>
        <pc:sldMkLst>
          <pc:docMk/>
          <pc:sldMk cId="1327180031" sldId="1980"/>
        </pc:sldMkLst>
        <pc:spChg chg="mod">
          <ac:chgData name="Johan Lambrecht" userId="b183ada54a938739" providerId="LiveId" clId="{B37EE25C-EF53-44EB-8B29-04CBB3CE1B7A}" dt="2021-02-09T16:02:57.823" v="529" actId="6549"/>
          <ac:spMkLst>
            <pc:docMk/>
            <pc:sldMk cId="1327180031" sldId="1980"/>
            <ac:spMk id="3" creationId="{0C52D6AF-1805-524D-A795-205F95FBE524}"/>
          </ac:spMkLst>
        </pc:spChg>
        <pc:spChg chg="mod">
          <ac:chgData name="Johan Lambrecht" userId="b183ada54a938739" providerId="LiveId" clId="{B37EE25C-EF53-44EB-8B29-04CBB3CE1B7A}" dt="2021-02-09T16:02:12.325" v="497" actId="1076"/>
          <ac:spMkLst>
            <pc:docMk/>
            <pc:sldMk cId="1327180031" sldId="1980"/>
            <ac:spMk id="4" creationId="{00000000-0000-0000-0000-000000000000}"/>
          </ac:spMkLst>
        </pc:spChg>
        <pc:picChg chg="mod">
          <ac:chgData name="Johan Lambrecht" userId="b183ada54a938739" providerId="LiveId" clId="{B37EE25C-EF53-44EB-8B29-04CBB3CE1B7A}" dt="2021-02-09T16:02:09.366" v="496" actId="1076"/>
          <ac:picMkLst>
            <pc:docMk/>
            <pc:sldMk cId="1327180031" sldId="1980"/>
            <ac:picMk id="21" creationId="{5924FCBA-2D6C-4CB1-B37B-1BADCA74CAD1}"/>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1-20T08:14:56.626" idx="2">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2774-4C51-4319-BE0F-1DD63BEB0708}" type="doc">
      <dgm:prSet loTypeId="urn:microsoft.com/office/officeart/2005/8/layout/hProcess9" loCatId="process" qsTypeId="urn:microsoft.com/office/officeart/2005/8/quickstyle/simple1" qsCatId="simple" csTypeId="urn:microsoft.com/office/officeart/2005/8/colors/accent1_2" csCatId="accent1" phldr="1"/>
      <dgm:spPr/>
    </dgm:pt>
    <dgm:pt modelId="{F819FBF5-344E-42A6-9C3C-A41A03E76B75}">
      <dgm:prSet phldrT="[Tekst]"/>
      <dgm:spPr/>
      <dgm:t>
        <a:bodyPr/>
        <a:lstStyle/>
        <a:p>
          <a:r>
            <a:rPr lang="nl-NL" dirty="0"/>
            <a:t>Kennis/Onderzoeken</a:t>
          </a:r>
        </a:p>
      </dgm:t>
    </dgm:pt>
    <dgm:pt modelId="{08D7FA83-ED40-430B-B00D-EC02348BA45B}" type="parTrans" cxnId="{714E348F-6DF4-4033-8976-2C9D1D956517}">
      <dgm:prSet/>
      <dgm:spPr/>
      <dgm:t>
        <a:bodyPr/>
        <a:lstStyle/>
        <a:p>
          <a:endParaRPr lang="nl-NL"/>
        </a:p>
      </dgm:t>
    </dgm:pt>
    <dgm:pt modelId="{BD0B9323-3D37-4574-9D95-A62D898D1E19}" type="sibTrans" cxnId="{714E348F-6DF4-4033-8976-2C9D1D956517}">
      <dgm:prSet/>
      <dgm:spPr/>
      <dgm:t>
        <a:bodyPr/>
        <a:lstStyle/>
        <a:p>
          <a:endParaRPr lang="nl-NL"/>
        </a:p>
      </dgm:t>
    </dgm:pt>
    <dgm:pt modelId="{158310C4-8A26-4B10-9551-667C35416E29}">
      <dgm:prSet phldrT="[Tekst]"/>
      <dgm:spPr/>
      <dgm:t>
        <a:bodyPr/>
        <a:lstStyle/>
        <a:p>
          <a:r>
            <a:rPr lang="nl-NL" dirty="0"/>
            <a:t>Handelen</a:t>
          </a:r>
        </a:p>
      </dgm:t>
    </dgm:pt>
    <dgm:pt modelId="{ED008D54-2113-4D37-ACD8-A8D54AEE9180}" type="parTrans" cxnId="{AD90D6A5-FD04-49B7-838B-267EE87BC3CC}">
      <dgm:prSet/>
      <dgm:spPr/>
      <dgm:t>
        <a:bodyPr/>
        <a:lstStyle/>
        <a:p>
          <a:endParaRPr lang="nl-NL"/>
        </a:p>
      </dgm:t>
    </dgm:pt>
    <dgm:pt modelId="{B98FF7E0-1A91-43EA-B6E3-4853DCE921C5}" type="sibTrans" cxnId="{AD90D6A5-FD04-49B7-838B-267EE87BC3CC}">
      <dgm:prSet/>
      <dgm:spPr/>
      <dgm:t>
        <a:bodyPr/>
        <a:lstStyle/>
        <a:p>
          <a:endParaRPr lang="nl-NL"/>
        </a:p>
      </dgm:t>
    </dgm:pt>
    <dgm:pt modelId="{EC283879-4435-4BEE-A4BE-FBBA589760BD}">
      <dgm:prSet phldrT="[Tekst]"/>
      <dgm:spPr/>
      <dgm:t>
        <a:bodyPr/>
        <a:lstStyle/>
        <a:p>
          <a:r>
            <a:rPr lang="nl-NL" dirty="0"/>
            <a:t>reflecteren</a:t>
          </a:r>
        </a:p>
      </dgm:t>
    </dgm:pt>
    <dgm:pt modelId="{2E4D0BC3-C59E-4E6D-8656-ED7993683573}" type="parTrans" cxnId="{36DF9E99-B58D-415C-B800-1DAFF1F559E2}">
      <dgm:prSet/>
      <dgm:spPr/>
      <dgm:t>
        <a:bodyPr/>
        <a:lstStyle/>
        <a:p>
          <a:endParaRPr lang="nl-NL"/>
        </a:p>
      </dgm:t>
    </dgm:pt>
    <dgm:pt modelId="{2BCF5613-F3FD-4221-A463-5E0FABF52C2C}" type="sibTrans" cxnId="{36DF9E99-B58D-415C-B800-1DAFF1F559E2}">
      <dgm:prSet/>
      <dgm:spPr/>
      <dgm:t>
        <a:bodyPr/>
        <a:lstStyle/>
        <a:p>
          <a:endParaRPr lang="nl-NL"/>
        </a:p>
      </dgm:t>
    </dgm:pt>
    <dgm:pt modelId="{3CC08CFA-9A6F-41DC-8744-8AD6D1BC62D9}" type="pres">
      <dgm:prSet presAssocID="{013D2774-4C51-4319-BE0F-1DD63BEB0708}" presName="CompostProcess" presStyleCnt="0">
        <dgm:presLayoutVars>
          <dgm:dir/>
          <dgm:resizeHandles val="exact"/>
        </dgm:presLayoutVars>
      </dgm:prSet>
      <dgm:spPr/>
    </dgm:pt>
    <dgm:pt modelId="{510C0E16-619E-42B0-97EE-B94BE61EAA7C}" type="pres">
      <dgm:prSet presAssocID="{013D2774-4C51-4319-BE0F-1DD63BEB0708}" presName="arrow" presStyleLbl="bgShp" presStyleIdx="0" presStyleCnt="1"/>
      <dgm:spPr/>
    </dgm:pt>
    <dgm:pt modelId="{D09CD573-998A-4FAB-9375-9D8364435F14}" type="pres">
      <dgm:prSet presAssocID="{013D2774-4C51-4319-BE0F-1DD63BEB0708}" presName="linearProcess" presStyleCnt="0"/>
      <dgm:spPr/>
    </dgm:pt>
    <dgm:pt modelId="{AC197C62-8CCD-4D97-A237-9F686C528EFB}" type="pres">
      <dgm:prSet presAssocID="{F819FBF5-344E-42A6-9C3C-A41A03E76B75}" presName="textNode" presStyleLbl="node1" presStyleIdx="0" presStyleCnt="3">
        <dgm:presLayoutVars>
          <dgm:bulletEnabled val="1"/>
        </dgm:presLayoutVars>
      </dgm:prSet>
      <dgm:spPr/>
    </dgm:pt>
    <dgm:pt modelId="{276E96F8-3B21-4880-80DD-5FE2970C1B03}" type="pres">
      <dgm:prSet presAssocID="{BD0B9323-3D37-4574-9D95-A62D898D1E19}" presName="sibTrans" presStyleCnt="0"/>
      <dgm:spPr/>
    </dgm:pt>
    <dgm:pt modelId="{A35B8C87-8540-4687-B792-A3CCEEDDDCA3}" type="pres">
      <dgm:prSet presAssocID="{158310C4-8A26-4B10-9551-667C35416E29}" presName="textNode" presStyleLbl="node1" presStyleIdx="1" presStyleCnt="3">
        <dgm:presLayoutVars>
          <dgm:bulletEnabled val="1"/>
        </dgm:presLayoutVars>
      </dgm:prSet>
      <dgm:spPr/>
    </dgm:pt>
    <dgm:pt modelId="{94290820-5D72-4EBB-A91E-F0D982F434A7}" type="pres">
      <dgm:prSet presAssocID="{B98FF7E0-1A91-43EA-B6E3-4853DCE921C5}" presName="sibTrans" presStyleCnt="0"/>
      <dgm:spPr/>
    </dgm:pt>
    <dgm:pt modelId="{3FC42887-AEDF-4ABC-AEE0-E6333CB0F4E3}" type="pres">
      <dgm:prSet presAssocID="{EC283879-4435-4BEE-A4BE-FBBA589760BD}" presName="textNode" presStyleLbl="node1" presStyleIdx="2" presStyleCnt="3">
        <dgm:presLayoutVars>
          <dgm:bulletEnabled val="1"/>
        </dgm:presLayoutVars>
      </dgm:prSet>
      <dgm:spPr/>
    </dgm:pt>
  </dgm:ptLst>
  <dgm:cxnLst>
    <dgm:cxn modelId="{714E348F-6DF4-4033-8976-2C9D1D956517}" srcId="{013D2774-4C51-4319-BE0F-1DD63BEB0708}" destId="{F819FBF5-344E-42A6-9C3C-A41A03E76B75}" srcOrd="0" destOrd="0" parTransId="{08D7FA83-ED40-430B-B00D-EC02348BA45B}" sibTransId="{BD0B9323-3D37-4574-9D95-A62D898D1E19}"/>
    <dgm:cxn modelId="{36DF9E99-B58D-415C-B800-1DAFF1F559E2}" srcId="{013D2774-4C51-4319-BE0F-1DD63BEB0708}" destId="{EC283879-4435-4BEE-A4BE-FBBA589760BD}" srcOrd="2" destOrd="0" parTransId="{2E4D0BC3-C59E-4E6D-8656-ED7993683573}" sibTransId="{2BCF5613-F3FD-4221-A463-5E0FABF52C2C}"/>
    <dgm:cxn modelId="{643DFE9E-1E0C-4B14-91CF-EDB945D8387F}" type="presOf" srcId="{F819FBF5-344E-42A6-9C3C-A41A03E76B75}" destId="{AC197C62-8CCD-4D97-A237-9F686C528EFB}" srcOrd="0" destOrd="0" presId="urn:microsoft.com/office/officeart/2005/8/layout/hProcess9"/>
    <dgm:cxn modelId="{AD90D6A5-FD04-49B7-838B-267EE87BC3CC}" srcId="{013D2774-4C51-4319-BE0F-1DD63BEB0708}" destId="{158310C4-8A26-4B10-9551-667C35416E29}" srcOrd="1" destOrd="0" parTransId="{ED008D54-2113-4D37-ACD8-A8D54AEE9180}" sibTransId="{B98FF7E0-1A91-43EA-B6E3-4853DCE921C5}"/>
    <dgm:cxn modelId="{A3D93BAF-7767-4AC0-A369-AC6381E24EDD}" type="presOf" srcId="{013D2774-4C51-4319-BE0F-1DD63BEB0708}" destId="{3CC08CFA-9A6F-41DC-8744-8AD6D1BC62D9}" srcOrd="0" destOrd="0" presId="urn:microsoft.com/office/officeart/2005/8/layout/hProcess9"/>
    <dgm:cxn modelId="{421CE3F7-B4DC-49E8-B0A2-54A34A70DC99}" type="presOf" srcId="{EC283879-4435-4BEE-A4BE-FBBA589760BD}" destId="{3FC42887-AEDF-4ABC-AEE0-E6333CB0F4E3}" srcOrd="0" destOrd="0" presId="urn:microsoft.com/office/officeart/2005/8/layout/hProcess9"/>
    <dgm:cxn modelId="{F9EFFFF7-539E-47EB-BE0E-88B9A3090FC1}" type="presOf" srcId="{158310C4-8A26-4B10-9551-667C35416E29}" destId="{A35B8C87-8540-4687-B792-A3CCEEDDDCA3}" srcOrd="0" destOrd="0" presId="urn:microsoft.com/office/officeart/2005/8/layout/hProcess9"/>
    <dgm:cxn modelId="{B6BA0384-9C80-4807-A28E-C8A1F2E6DC64}" type="presParOf" srcId="{3CC08CFA-9A6F-41DC-8744-8AD6D1BC62D9}" destId="{510C0E16-619E-42B0-97EE-B94BE61EAA7C}" srcOrd="0" destOrd="0" presId="urn:microsoft.com/office/officeart/2005/8/layout/hProcess9"/>
    <dgm:cxn modelId="{5A52C807-F746-4F46-9E15-8C3C2F8F88A1}" type="presParOf" srcId="{3CC08CFA-9A6F-41DC-8744-8AD6D1BC62D9}" destId="{D09CD573-998A-4FAB-9375-9D8364435F14}" srcOrd="1" destOrd="0" presId="urn:microsoft.com/office/officeart/2005/8/layout/hProcess9"/>
    <dgm:cxn modelId="{538DFB5E-CDFE-4D16-AC56-CE53A43688CC}" type="presParOf" srcId="{D09CD573-998A-4FAB-9375-9D8364435F14}" destId="{AC197C62-8CCD-4D97-A237-9F686C528EFB}" srcOrd="0" destOrd="0" presId="urn:microsoft.com/office/officeart/2005/8/layout/hProcess9"/>
    <dgm:cxn modelId="{CD74AED7-88EB-4BC5-B4DB-3C8F10403897}" type="presParOf" srcId="{D09CD573-998A-4FAB-9375-9D8364435F14}" destId="{276E96F8-3B21-4880-80DD-5FE2970C1B03}" srcOrd="1" destOrd="0" presId="urn:microsoft.com/office/officeart/2005/8/layout/hProcess9"/>
    <dgm:cxn modelId="{B1880D61-FA10-405B-8192-DF462CEF0F22}" type="presParOf" srcId="{D09CD573-998A-4FAB-9375-9D8364435F14}" destId="{A35B8C87-8540-4687-B792-A3CCEEDDDCA3}" srcOrd="2" destOrd="0" presId="urn:microsoft.com/office/officeart/2005/8/layout/hProcess9"/>
    <dgm:cxn modelId="{A9930FA7-F182-405B-90E1-9FA44AE71B66}" type="presParOf" srcId="{D09CD573-998A-4FAB-9375-9D8364435F14}" destId="{94290820-5D72-4EBB-A91E-F0D982F434A7}" srcOrd="3" destOrd="0" presId="urn:microsoft.com/office/officeart/2005/8/layout/hProcess9"/>
    <dgm:cxn modelId="{B1430B51-E208-4BD6-B72D-E17B65ECDDD0}" type="presParOf" srcId="{D09CD573-998A-4FAB-9375-9D8364435F14}" destId="{3FC42887-AEDF-4ABC-AEE0-E6333CB0F4E3}"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C0E16-619E-42B0-97EE-B94BE61EAA7C}">
      <dsp:nvSpPr>
        <dsp:cNvPr id="0" name=""/>
        <dsp:cNvSpPr/>
      </dsp:nvSpPr>
      <dsp:spPr>
        <a:xfrm>
          <a:off x="376473" y="0"/>
          <a:ext cx="4266699" cy="103077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97C62-8CCD-4D97-A237-9F686C528EFB}">
      <dsp:nvSpPr>
        <dsp:cNvPr id="0" name=""/>
        <dsp:cNvSpPr/>
      </dsp:nvSpPr>
      <dsp:spPr>
        <a:xfrm>
          <a:off x="5392" y="309233"/>
          <a:ext cx="1615698" cy="4123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Kennis/Onderzoeken</a:t>
          </a:r>
        </a:p>
      </dsp:txBody>
      <dsp:txXfrm>
        <a:off x="25519" y="329360"/>
        <a:ext cx="1575444" cy="372057"/>
      </dsp:txXfrm>
    </dsp:sp>
    <dsp:sp modelId="{A35B8C87-8540-4687-B792-A3CCEEDDDCA3}">
      <dsp:nvSpPr>
        <dsp:cNvPr id="0" name=""/>
        <dsp:cNvSpPr/>
      </dsp:nvSpPr>
      <dsp:spPr>
        <a:xfrm>
          <a:off x="1701974" y="309233"/>
          <a:ext cx="1615698" cy="4123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Handelen</a:t>
          </a:r>
        </a:p>
      </dsp:txBody>
      <dsp:txXfrm>
        <a:off x="1722101" y="329360"/>
        <a:ext cx="1575444" cy="372057"/>
      </dsp:txXfrm>
    </dsp:sp>
    <dsp:sp modelId="{3FC42887-AEDF-4ABC-AEE0-E6333CB0F4E3}">
      <dsp:nvSpPr>
        <dsp:cNvPr id="0" name=""/>
        <dsp:cNvSpPr/>
      </dsp:nvSpPr>
      <dsp:spPr>
        <a:xfrm>
          <a:off x="3398555" y="309233"/>
          <a:ext cx="1615698" cy="41231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dirty="0"/>
            <a:t>reflecteren</a:t>
          </a:r>
        </a:p>
      </dsp:txBody>
      <dsp:txXfrm>
        <a:off x="3418682" y="329360"/>
        <a:ext cx="1575444" cy="3720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2908" cy="49797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6846" y="0"/>
            <a:ext cx="2942908" cy="497976"/>
          </a:xfrm>
          <a:prstGeom prst="rect">
            <a:avLst/>
          </a:prstGeom>
        </p:spPr>
        <p:txBody>
          <a:bodyPr vert="horz" lIns="91440" tIns="45720" rIns="91440" bIns="45720" rtlCol="0"/>
          <a:lstStyle>
            <a:lvl1pPr algn="r">
              <a:defRPr sz="1200"/>
            </a:lvl1pPr>
          </a:lstStyle>
          <a:p>
            <a:fld id="{CA2B28B8-0725-4B3D-B58B-0ACE841212AE}" type="datetimeFigureOut">
              <a:rPr lang="nl-BE" smtClean="0"/>
              <a:t>9/02/2021</a:t>
            </a:fld>
            <a:endParaRPr lang="nl-BE"/>
          </a:p>
        </p:txBody>
      </p:sp>
      <p:sp>
        <p:nvSpPr>
          <p:cNvPr id="4" name="Tijdelijke aanduiding voor voettekst 3"/>
          <p:cNvSpPr>
            <a:spLocks noGrp="1"/>
          </p:cNvSpPr>
          <p:nvPr>
            <p:ph type="ftr" sz="quarter" idx="2"/>
          </p:nvPr>
        </p:nvSpPr>
        <p:spPr>
          <a:xfrm>
            <a:off x="0" y="9427076"/>
            <a:ext cx="2942908" cy="49797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6846" y="9427076"/>
            <a:ext cx="2942908" cy="497975"/>
          </a:xfrm>
          <a:prstGeom prst="rect">
            <a:avLst/>
          </a:prstGeom>
        </p:spPr>
        <p:txBody>
          <a:bodyPr vert="horz" lIns="91440" tIns="45720" rIns="91440" bIns="45720" rtlCol="0" anchor="b"/>
          <a:lstStyle>
            <a:lvl1pPr algn="r">
              <a:defRPr sz="1200"/>
            </a:lvl1pPr>
          </a:lstStyle>
          <a:p>
            <a:fld id="{45C3B113-9BAD-4F30-B83C-ABEDEA3B687A}" type="slidenum">
              <a:rPr lang="nl-BE" smtClean="0"/>
              <a:t>‹nr.›</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2908" cy="49797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6846" y="0"/>
            <a:ext cx="2942908" cy="497976"/>
          </a:xfrm>
          <a:prstGeom prst="rect">
            <a:avLst/>
          </a:prstGeom>
        </p:spPr>
        <p:txBody>
          <a:bodyPr vert="horz" lIns="91440" tIns="45720" rIns="91440" bIns="45720" rtlCol="0"/>
          <a:lstStyle>
            <a:lvl1pPr algn="r">
              <a:defRPr sz="1200"/>
            </a:lvl1pPr>
          </a:lstStyle>
          <a:p>
            <a:fld id="{6AC90771-AD47-4557-9E63-4F12DAD49521}" type="datetimeFigureOut">
              <a:rPr lang="nl-BE" smtClean="0"/>
              <a:t>9/02/2021</a:t>
            </a:fld>
            <a:endParaRPr lang="nl-BE"/>
          </a:p>
        </p:txBody>
      </p:sp>
      <p:sp>
        <p:nvSpPr>
          <p:cNvPr id="4" name="Tijdelijke aanduiding voor dia-afbeelding 3"/>
          <p:cNvSpPr>
            <a:spLocks noGrp="1" noRot="1" noChangeAspect="1"/>
          </p:cNvSpPr>
          <p:nvPr>
            <p:ph type="sldImg" idx="2"/>
          </p:nvPr>
        </p:nvSpPr>
        <p:spPr>
          <a:xfrm>
            <a:off x="417513" y="1239838"/>
            <a:ext cx="5956300" cy="3351212"/>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133" y="4776431"/>
            <a:ext cx="5433060" cy="390798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7076"/>
            <a:ext cx="2942908" cy="4979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6846" y="9427076"/>
            <a:ext cx="2942908" cy="497975"/>
          </a:xfrm>
          <a:prstGeom prst="rect">
            <a:avLst/>
          </a:prstGeom>
        </p:spPr>
        <p:txBody>
          <a:bodyPr vert="horz" lIns="91440" tIns="45720" rIns="91440" bIns="45720" rtlCol="0" anchor="b"/>
          <a:lstStyle>
            <a:lvl1pPr algn="r">
              <a:defRPr sz="1200"/>
            </a:lvl1pPr>
          </a:lstStyle>
          <a:p>
            <a:fld id="{3072BC55-FD00-4953-BF16-15991B6C2CB2}" type="slidenum">
              <a:rPr lang="nl-BE" smtClean="0"/>
              <a:t>‹nr.›</a:t>
            </a:fld>
            <a:endParaRPr lang="nl-BE"/>
          </a:p>
        </p:txBody>
      </p:sp>
    </p:spTree>
    <p:extLst>
      <p:ext uri="{BB962C8B-B14F-4D97-AF65-F5344CB8AC3E}">
        <p14:creationId xmlns:p14="http://schemas.microsoft.com/office/powerpoint/2010/main" val="375831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a:t>
            </a:fld>
            <a:endParaRPr lang="nl-BE"/>
          </a:p>
        </p:txBody>
      </p:sp>
    </p:spTree>
    <p:extLst>
      <p:ext uri="{BB962C8B-B14F-4D97-AF65-F5344CB8AC3E}">
        <p14:creationId xmlns:p14="http://schemas.microsoft.com/office/powerpoint/2010/main" val="388732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19</a:t>
            </a:fld>
            <a:endParaRPr lang="nl-BE"/>
          </a:p>
        </p:txBody>
      </p:sp>
    </p:spTree>
    <p:extLst>
      <p:ext uri="{BB962C8B-B14F-4D97-AF65-F5344CB8AC3E}">
        <p14:creationId xmlns:p14="http://schemas.microsoft.com/office/powerpoint/2010/main" val="175375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Calibri"/>
              </a:rPr>
              <a:t>De </a:t>
            </a:r>
            <a:r>
              <a:rPr lang="en-US" dirty="0" err="1">
                <a:cs typeface="Calibri"/>
              </a:rPr>
              <a:t>inhoudelijke</a:t>
            </a:r>
            <a:r>
              <a:rPr lang="en-US" dirty="0">
                <a:cs typeface="Calibri"/>
              </a:rPr>
              <a:t> </a:t>
            </a:r>
            <a:r>
              <a:rPr lang="en-US" dirty="0" err="1">
                <a:cs typeface="Calibri"/>
              </a:rPr>
              <a:t>benadering</a:t>
            </a:r>
            <a:r>
              <a:rPr lang="en-US" dirty="0">
                <a:cs typeface="Calibri"/>
              </a:rPr>
              <a:t>  in de verschillende </a:t>
            </a:r>
            <a:r>
              <a:rPr lang="en-US" dirty="0" err="1">
                <a:cs typeface="Calibri"/>
              </a:rPr>
              <a:t>finaliteiten</a:t>
            </a:r>
            <a:r>
              <a:rPr lang="en-US" dirty="0">
                <a:cs typeface="Calibri"/>
              </a:rPr>
              <a:t> D/A en A </a:t>
            </a:r>
            <a:r>
              <a:rPr lang="en-US" dirty="0" err="1">
                <a:cs typeface="Calibri"/>
              </a:rPr>
              <a:t>finaliteit</a:t>
            </a:r>
            <a:r>
              <a:rPr lang="en-US" dirty="0">
                <a:cs typeface="Calibri"/>
              </a:rPr>
              <a:t> </a:t>
            </a:r>
            <a:r>
              <a:rPr lang="en-US" dirty="0" err="1">
                <a:cs typeface="Calibri"/>
              </a:rPr>
              <a:t>duiden</a:t>
            </a:r>
            <a:r>
              <a:rPr lang="en-US" dirty="0">
                <a:cs typeface="Calibri"/>
              </a:rPr>
              <a:t>.</a:t>
            </a:r>
          </a:p>
          <a:p>
            <a:r>
              <a:rPr lang="en-US" dirty="0">
                <a:cs typeface="Calibri"/>
              </a:rPr>
              <a:t>* In de A-</a:t>
            </a:r>
            <a:r>
              <a:rPr lang="en-US" dirty="0" err="1">
                <a:cs typeface="Calibri"/>
              </a:rPr>
              <a:t>finaliteit</a:t>
            </a:r>
            <a:r>
              <a:rPr lang="en-US" dirty="0">
                <a:cs typeface="Calibri"/>
              </a:rPr>
              <a:t>: Lezen</a:t>
            </a:r>
          </a:p>
          <a:p>
            <a:r>
              <a:rPr lang="en-US" dirty="0">
                <a:cs typeface="Calibri"/>
              </a:rPr>
              <a:t>* In de D/A </a:t>
            </a:r>
            <a:r>
              <a:rPr lang="en-US" dirty="0" err="1">
                <a:cs typeface="Calibri"/>
              </a:rPr>
              <a:t>finaliteit</a:t>
            </a:r>
            <a:r>
              <a:rPr lang="en-US" dirty="0">
                <a:cs typeface="Calibri"/>
              </a:rPr>
              <a:t>: Lezen en tekenen</a:t>
            </a:r>
          </a:p>
          <a:p>
            <a:r>
              <a:rPr lang="en-US" dirty="0">
                <a:cs typeface="Calibri"/>
              </a:rPr>
              <a:t>Maw de </a:t>
            </a:r>
            <a:r>
              <a:rPr lang="en-US" dirty="0" err="1">
                <a:cs typeface="Calibri"/>
              </a:rPr>
              <a:t>tijdsbesteding</a:t>
            </a:r>
            <a:r>
              <a:rPr lang="en-US" dirty="0">
                <a:cs typeface="Calibri"/>
              </a:rPr>
              <a:t> ifv </a:t>
            </a:r>
            <a:r>
              <a:rPr lang="en-US" dirty="0" err="1">
                <a:cs typeface="Calibri"/>
              </a:rPr>
              <a:t>een</a:t>
            </a:r>
            <a:r>
              <a:rPr lang="en-US" dirty="0">
                <a:cs typeface="Calibri"/>
              </a:rPr>
              <a:t> CAD </a:t>
            </a:r>
            <a:r>
              <a:rPr lang="en-US" dirty="0" err="1">
                <a:cs typeface="Calibri"/>
              </a:rPr>
              <a:t>programma</a:t>
            </a:r>
            <a:r>
              <a:rPr lang="en-US" dirty="0">
                <a:cs typeface="Calibri"/>
              </a:rPr>
              <a:t> is </a:t>
            </a:r>
            <a:r>
              <a:rPr lang="en-US" dirty="0" err="1">
                <a:cs typeface="Calibri"/>
              </a:rPr>
              <a:t>anders</a:t>
            </a:r>
            <a:r>
              <a:rPr lang="en-US" dirty="0">
                <a:cs typeface="Calibri"/>
              </a:rPr>
              <a:t> </a:t>
            </a:r>
            <a:r>
              <a:rPr lang="en-US" dirty="0" err="1">
                <a:cs typeface="Calibri"/>
              </a:rPr>
              <a:t>te</a:t>
            </a:r>
            <a:r>
              <a:rPr lang="en-US" dirty="0">
                <a:cs typeface="Calibri"/>
              </a:rPr>
              <a:t> </a:t>
            </a:r>
            <a:r>
              <a:rPr lang="en-US" dirty="0" err="1">
                <a:cs typeface="Calibri"/>
              </a:rPr>
              <a:t>benaderen</a:t>
            </a:r>
            <a:r>
              <a:rPr lang="en-US" dirty="0">
                <a:cs typeface="Calibri"/>
              </a:rPr>
              <a:t>! ( In A </a:t>
            </a:r>
            <a:r>
              <a:rPr lang="en-US" dirty="0" err="1">
                <a:cs typeface="Calibri"/>
              </a:rPr>
              <a:t>als</a:t>
            </a:r>
            <a:r>
              <a:rPr lang="en-US" dirty="0">
                <a:cs typeface="Calibri"/>
              </a:rPr>
              <a:t> </a:t>
            </a:r>
            <a:r>
              <a:rPr lang="en-US" dirty="0" err="1">
                <a:cs typeface="Calibri"/>
              </a:rPr>
              <a:t>hulpmiddel</a:t>
            </a:r>
            <a:r>
              <a:rPr lang="en-US" dirty="0">
                <a:cs typeface="Calibri"/>
              </a:rPr>
              <a:t> – </a:t>
            </a:r>
            <a:r>
              <a:rPr lang="en-US" dirty="0" err="1">
                <a:cs typeface="Calibri"/>
              </a:rPr>
              <a:t>niet</a:t>
            </a:r>
            <a:r>
              <a:rPr lang="en-US" dirty="0">
                <a:cs typeface="Calibri"/>
              </a:rPr>
              <a:t> het CAD </a:t>
            </a:r>
            <a:r>
              <a:rPr lang="en-US" dirty="0" err="1">
                <a:cs typeface="Calibri"/>
              </a:rPr>
              <a:t>programma</a:t>
            </a:r>
            <a:r>
              <a:rPr lang="en-US" dirty="0">
                <a:cs typeface="Calibri"/>
              </a:rPr>
              <a:t> </a:t>
            </a:r>
            <a:r>
              <a:rPr lang="en-US" dirty="0" err="1">
                <a:cs typeface="Calibri"/>
              </a:rPr>
              <a:t>aanleren</a:t>
            </a:r>
            <a:r>
              <a:rPr lang="en-US" dirty="0">
                <a:cs typeface="Calibri"/>
              </a:rPr>
              <a:t> op </a:t>
            </a:r>
            <a:r>
              <a:rPr lang="en-US" dirty="0" err="1">
                <a:cs typeface="Calibri"/>
              </a:rPr>
              <a:t>zich</a:t>
            </a:r>
            <a:r>
              <a:rPr lang="en-US" dirty="0">
                <a:cs typeface="Calibri"/>
              </a:rPr>
              <a:t>! ) </a:t>
            </a:r>
          </a:p>
          <a:p>
            <a:endParaRPr lang="en-US" dirty="0">
              <a:cs typeface="Calibri"/>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20</a:t>
            </a:fld>
            <a:endParaRPr lang="nl-BE"/>
          </a:p>
        </p:txBody>
      </p:sp>
    </p:spTree>
    <p:extLst>
      <p:ext uri="{BB962C8B-B14F-4D97-AF65-F5344CB8AC3E}">
        <p14:creationId xmlns:p14="http://schemas.microsoft.com/office/powerpoint/2010/main" val="391240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22</a:t>
            </a:fld>
            <a:endParaRPr lang="nl-BE"/>
          </a:p>
        </p:txBody>
      </p:sp>
    </p:spTree>
    <p:extLst>
      <p:ext uri="{BB962C8B-B14F-4D97-AF65-F5344CB8AC3E}">
        <p14:creationId xmlns:p14="http://schemas.microsoft.com/office/powerpoint/2010/main" val="3479340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31</a:t>
            </a:fld>
            <a:endParaRPr lang="nl-BE"/>
          </a:p>
        </p:txBody>
      </p:sp>
    </p:spTree>
    <p:extLst>
      <p:ext uri="{BB962C8B-B14F-4D97-AF65-F5344CB8AC3E}">
        <p14:creationId xmlns:p14="http://schemas.microsoft.com/office/powerpoint/2010/main" val="238440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32</a:t>
            </a:fld>
            <a:endParaRPr lang="nl-BE"/>
          </a:p>
        </p:txBody>
      </p:sp>
    </p:spTree>
    <p:extLst>
      <p:ext uri="{BB962C8B-B14F-4D97-AF65-F5344CB8AC3E}">
        <p14:creationId xmlns:p14="http://schemas.microsoft.com/office/powerpoint/2010/main" val="1219255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33</a:t>
            </a:fld>
            <a:endParaRPr lang="nl-BE"/>
          </a:p>
        </p:txBody>
      </p:sp>
    </p:spTree>
    <p:extLst>
      <p:ext uri="{BB962C8B-B14F-4D97-AF65-F5344CB8AC3E}">
        <p14:creationId xmlns:p14="http://schemas.microsoft.com/office/powerpoint/2010/main" val="380172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34</a:t>
            </a:fld>
            <a:endParaRPr lang="nl-BE"/>
          </a:p>
        </p:txBody>
      </p:sp>
    </p:spTree>
    <p:extLst>
      <p:ext uri="{BB962C8B-B14F-4D97-AF65-F5344CB8AC3E}">
        <p14:creationId xmlns:p14="http://schemas.microsoft.com/office/powerpoint/2010/main" val="199683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Principe Bobijn – ontsteking van een voertuig.</a:t>
            </a:r>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35</a:t>
            </a:fld>
            <a:endParaRPr lang="nl-BE"/>
          </a:p>
        </p:txBody>
      </p:sp>
    </p:spTree>
    <p:extLst>
      <p:ext uri="{BB962C8B-B14F-4D97-AF65-F5344CB8AC3E}">
        <p14:creationId xmlns:p14="http://schemas.microsoft.com/office/powerpoint/2010/main" val="224684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36</a:t>
            </a:fld>
            <a:endParaRPr lang="nl-BE"/>
          </a:p>
        </p:txBody>
      </p:sp>
    </p:spTree>
    <p:extLst>
      <p:ext uri="{BB962C8B-B14F-4D97-AF65-F5344CB8AC3E}">
        <p14:creationId xmlns:p14="http://schemas.microsoft.com/office/powerpoint/2010/main" val="1117891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37</a:t>
            </a:fld>
            <a:endParaRPr lang="nl-BE"/>
          </a:p>
        </p:txBody>
      </p:sp>
    </p:spTree>
    <p:extLst>
      <p:ext uri="{BB962C8B-B14F-4D97-AF65-F5344CB8AC3E}">
        <p14:creationId xmlns:p14="http://schemas.microsoft.com/office/powerpoint/2010/main" val="376396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5</a:t>
            </a:fld>
            <a:endParaRPr lang="nl-BE"/>
          </a:p>
        </p:txBody>
      </p:sp>
    </p:spTree>
    <p:extLst>
      <p:ext uri="{BB962C8B-B14F-4D97-AF65-F5344CB8AC3E}">
        <p14:creationId xmlns:p14="http://schemas.microsoft.com/office/powerpoint/2010/main" val="18374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38</a:t>
            </a:fld>
            <a:endParaRPr lang="nl-BE"/>
          </a:p>
        </p:txBody>
      </p:sp>
    </p:spTree>
    <p:extLst>
      <p:ext uri="{BB962C8B-B14F-4D97-AF65-F5344CB8AC3E}">
        <p14:creationId xmlns:p14="http://schemas.microsoft.com/office/powerpoint/2010/main" val="64714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39</a:t>
            </a:fld>
            <a:endParaRPr lang="nl-BE"/>
          </a:p>
        </p:txBody>
      </p:sp>
    </p:spTree>
    <p:extLst>
      <p:ext uri="{BB962C8B-B14F-4D97-AF65-F5344CB8AC3E}">
        <p14:creationId xmlns:p14="http://schemas.microsoft.com/office/powerpoint/2010/main" val="2774435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40</a:t>
            </a:fld>
            <a:endParaRPr lang="nl-BE"/>
          </a:p>
        </p:txBody>
      </p:sp>
    </p:spTree>
    <p:extLst>
      <p:ext uri="{BB962C8B-B14F-4D97-AF65-F5344CB8AC3E}">
        <p14:creationId xmlns:p14="http://schemas.microsoft.com/office/powerpoint/2010/main" val="42028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41</a:t>
            </a:fld>
            <a:endParaRPr lang="nl-BE"/>
          </a:p>
        </p:txBody>
      </p:sp>
    </p:spTree>
    <p:extLst>
      <p:ext uri="{BB962C8B-B14F-4D97-AF65-F5344CB8AC3E}">
        <p14:creationId xmlns:p14="http://schemas.microsoft.com/office/powerpoint/2010/main" val="3843730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42</a:t>
            </a:fld>
            <a:endParaRPr lang="nl-BE"/>
          </a:p>
        </p:txBody>
      </p:sp>
    </p:spTree>
    <p:extLst>
      <p:ext uri="{BB962C8B-B14F-4D97-AF65-F5344CB8AC3E}">
        <p14:creationId xmlns:p14="http://schemas.microsoft.com/office/powerpoint/2010/main" val="57322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43</a:t>
            </a:fld>
            <a:endParaRPr lang="nl-BE"/>
          </a:p>
        </p:txBody>
      </p:sp>
    </p:spTree>
    <p:extLst>
      <p:ext uri="{BB962C8B-B14F-4D97-AF65-F5344CB8AC3E}">
        <p14:creationId xmlns:p14="http://schemas.microsoft.com/office/powerpoint/2010/main" val="2363591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44</a:t>
            </a:fld>
            <a:endParaRPr lang="nl-BE"/>
          </a:p>
        </p:txBody>
      </p:sp>
    </p:spTree>
    <p:extLst>
      <p:ext uri="{BB962C8B-B14F-4D97-AF65-F5344CB8AC3E}">
        <p14:creationId xmlns:p14="http://schemas.microsoft.com/office/powerpoint/2010/main" val="3469239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45</a:t>
            </a:fld>
            <a:endParaRPr lang="nl-BE"/>
          </a:p>
        </p:txBody>
      </p:sp>
    </p:spTree>
    <p:extLst>
      <p:ext uri="{BB962C8B-B14F-4D97-AF65-F5344CB8AC3E}">
        <p14:creationId xmlns:p14="http://schemas.microsoft.com/office/powerpoint/2010/main" val="3569971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a:solidFill>
                  <a:schemeClr val="tx1"/>
                </a:solidFill>
                <a:effectLst/>
                <a:latin typeface="+mn-lt"/>
                <a:ea typeface="+mn-ea"/>
                <a:cs typeface="+mn-cs"/>
              </a:rPr>
              <a:t>Een koelbox is handig om eten en drinken tijdens een lange autorit lekker koel te houden. Deze elektrische koelbox zorgt ervoor dat drinken en eten koel blijft tijdens een picknick in het park of op weg naar de vakantiebestemming.</a:t>
            </a:r>
          </a:p>
          <a:p>
            <a:endParaRPr lang="nl-B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l-BE" sz="1200" b="0" i="0" kern="1200" dirty="0">
                <a:solidFill>
                  <a:schemeClr val="tx1"/>
                </a:solidFill>
                <a:effectLst/>
                <a:latin typeface="+mn-lt"/>
                <a:ea typeface="+mn-ea"/>
                <a:cs typeface="+mn-cs"/>
              </a:rPr>
              <a:t>Installeren van een multifunctionele autolader splitter </a:t>
            </a:r>
          </a:p>
          <a:p>
            <a:pPr marL="171450" indent="-171450">
              <a:buFont typeface="Arial" panose="020B0604020202020204" pitchFamily="34" charset="0"/>
              <a:buChar char="•"/>
            </a:pPr>
            <a:r>
              <a:rPr lang="nl-BE" sz="1200" b="0" i="0" kern="1200" dirty="0">
                <a:solidFill>
                  <a:schemeClr val="tx1"/>
                </a:solidFill>
                <a:effectLst/>
                <a:latin typeface="+mn-lt"/>
                <a:ea typeface="+mn-ea"/>
                <a:cs typeface="+mn-cs"/>
              </a:rPr>
              <a:t>Aansluiten van sigarettenaansteker apparaten: Opladen van smartphone – tablets – koelbox - …</a:t>
            </a:r>
          </a:p>
          <a:p>
            <a:pPr marL="0" indent="0">
              <a:buFont typeface="Arial" panose="020B0604020202020204" pitchFamily="34" charset="0"/>
              <a:buNone/>
            </a:pPr>
            <a:endParaRPr lang="nl-BE" sz="1200" b="0" i="0" kern="1200" dirty="0">
              <a:solidFill>
                <a:schemeClr val="tx1"/>
              </a:solidFill>
              <a:effectLst/>
              <a:latin typeface="+mn-lt"/>
              <a:ea typeface="+mn-ea"/>
              <a:cs typeface="+mn-cs"/>
            </a:endParaRPr>
          </a:p>
          <a:p>
            <a:pPr marL="0" indent="0">
              <a:buFont typeface="Arial" panose="020B0604020202020204" pitchFamily="34" charset="0"/>
              <a:buNone/>
            </a:pPr>
            <a:r>
              <a:rPr lang="nl-BE" sz="1200" b="0" i="0" kern="1200" dirty="0">
                <a:solidFill>
                  <a:schemeClr val="tx1"/>
                </a:solidFill>
                <a:effectLst/>
                <a:latin typeface="+mn-lt"/>
                <a:ea typeface="+mn-ea"/>
                <a:cs typeface="+mn-cs"/>
              </a:rPr>
              <a:t>Context: Een koelbox – GSM - tablet – USB leeslampje - aansluiten op de sigarettenaansteker in een voertuig</a:t>
            </a:r>
          </a:p>
          <a:p>
            <a:pPr marL="0" indent="0">
              <a:buFont typeface="Arial" panose="020B0604020202020204" pitchFamily="34" charset="0"/>
              <a:buNone/>
            </a:pPr>
            <a:r>
              <a:rPr lang="nl-BE" sz="1200" b="0" i="0" kern="1200" dirty="0">
                <a:solidFill>
                  <a:schemeClr val="tx1"/>
                </a:solidFill>
                <a:effectLst/>
                <a:latin typeface="+mn-lt"/>
                <a:ea typeface="+mn-ea"/>
                <a:cs typeface="+mn-cs"/>
              </a:rPr>
              <a:t>Onderzoeksvraag: Op welke manier kunnen we een stroomkring aanpassen om meerdere verbruikers op een veilige manier aan te sluiten op een multifunctionele autolader?</a:t>
            </a:r>
          </a:p>
          <a:p>
            <a:pPr marL="0" indent="0">
              <a:buFont typeface="Arial" panose="020B0604020202020204" pitchFamily="34" charset="0"/>
              <a:buNone/>
            </a:pPr>
            <a:r>
              <a:rPr lang="nl-BE" sz="1200" b="0" i="0" kern="1200" dirty="0">
                <a:solidFill>
                  <a:schemeClr val="tx1"/>
                </a:solidFill>
                <a:effectLst/>
                <a:latin typeface="+mn-lt"/>
                <a:ea typeface="+mn-ea"/>
                <a:cs typeface="+mn-cs"/>
              </a:rPr>
              <a:t>Welke invloed heeft het vermogen op het totale circuit? Onderzoek de invloed van temperatuur indien een koelbox wordt aangesloten en de omgevingstemperatuur in de wagen zou oplopen tot 45 graden?  </a:t>
            </a:r>
          </a:p>
          <a:p>
            <a:pPr marL="0" indent="0">
              <a:buFont typeface="Arial" panose="020B0604020202020204" pitchFamily="34" charset="0"/>
              <a:buNone/>
            </a:pPr>
            <a:endParaRPr lang="nl-BE" sz="1200" b="0" i="0" kern="1200" dirty="0">
              <a:solidFill>
                <a:schemeClr val="tx1"/>
              </a:solidFill>
              <a:effectLst/>
              <a:latin typeface="+mn-lt"/>
              <a:ea typeface="+mn-ea"/>
              <a:cs typeface="+mn-cs"/>
            </a:endParaRPr>
          </a:p>
          <a:p>
            <a:pPr marL="0" indent="0">
              <a:buFont typeface="Arial" panose="020B0604020202020204" pitchFamily="34" charset="0"/>
              <a:buNone/>
            </a:pPr>
            <a:r>
              <a:rPr lang="nl-BE" sz="1200" b="0" i="0" kern="1200" dirty="0">
                <a:solidFill>
                  <a:schemeClr val="tx1"/>
                </a:solidFill>
                <a:effectLst/>
                <a:latin typeface="+mn-lt"/>
                <a:ea typeface="+mn-ea"/>
                <a:cs typeface="+mn-cs"/>
              </a:rPr>
              <a:t>Verklaar en beargumenteer: </a:t>
            </a:r>
            <a:r>
              <a:rPr lang="nl-NL" b="0" i="0" dirty="0">
                <a:solidFill>
                  <a:srgbClr val="4D5156"/>
                </a:solidFill>
                <a:effectLst/>
                <a:latin typeface="arial" panose="020B0604020202020204" pitchFamily="34" charset="0"/>
              </a:rPr>
              <a:t>Het </a:t>
            </a:r>
            <a:r>
              <a:rPr lang="nl-NL" b="1" i="0" dirty="0">
                <a:solidFill>
                  <a:srgbClr val="5F6368"/>
                </a:solidFill>
                <a:effectLst/>
                <a:latin typeface="arial" panose="020B0604020202020204" pitchFamily="34" charset="0"/>
              </a:rPr>
              <a:t>Joule</a:t>
            </a:r>
            <a:r>
              <a:rPr lang="nl-NL" b="0" i="0" dirty="0">
                <a:solidFill>
                  <a:srgbClr val="4D5156"/>
                </a:solidFill>
                <a:effectLst/>
                <a:latin typeface="arial" panose="020B0604020202020204" pitchFamily="34" charset="0"/>
              </a:rPr>
              <a:t>-</a:t>
            </a:r>
            <a:r>
              <a:rPr lang="nl-NL" b="1" i="0" dirty="0">
                <a:solidFill>
                  <a:srgbClr val="5F6368"/>
                </a:solidFill>
                <a:effectLst/>
                <a:latin typeface="arial" panose="020B0604020202020204" pitchFamily="34" charset="0"/>
              </a:rPr>
              <a:t>effect</a:t>
            </a:r>
            <a:r>
              <a:rPr lang="nl-NL" b="0" i="0" dirty="0">
                <a:solidFill>
                  <a:srgbClr val="4D5156"/>
                </a:solidFill>
                <a:effectLst/>
                <a:latin typeface="arial" panose="020B0604020202020204" pitchFamily="34" charset="0"/>
              </a:rPr>
              <a:t> veroorzaakt in een geleider een opwarmingseffect onder invloed van de stroom.</a:t>
            </a:r>
            <a:endParaRPr lang="nl-BE" dirty="0"/>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46</a:t>
            </a:fld>
            <a:endParaRPr lang="nl-BE"/>
          </a:p>
        </p:txBody>
      </p:sp>
    </p:spTree>
    <p:extLst>
      <p:ext uri="{BB962C8B-B14F-4D97-AF65-F5344CB8AC3E}">
        <p14:creationId xmlns:p14="http://schemas.microsoft.com/office/powerpoint/2010/main" val="1611444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47</a:t>
            </a:fld>
            <a:endParaRPr lang="nl-BE"/>
          </a:p>
        </p:txBody>
      </p:sp>
    </p:spTree>
    <p:extLst>
      <p:ext uri="{BB962C8B-B14F-4D97-AF65-F5344CB8AC3E}">
        <p14:creationId xmlns:p14="http://schemas.microsoft.com/office/powerpoint/2010/main" val="107521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Dit overzicht geeft de leerplanonderdelen weer als bouwstenen voor geïntegreerde projecten.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Eender welke bouwsteen kan met eender welke andere bouwsteen in combinatie gebracht worden in een voertuigtechnische realisatie.</a:t>
            </a:r>
          </a:p>
          <a:p>
            <a:r>
              <a:rPr lang="nl-BE" dirty="0"/>
              <a:t>Een lerarenteam werkt een project uit binnen een bepaalde context en combineert daarvoor een aantal bouwstenen: montage-demontage, onderhouds- en diagnosetechnieken, programmeerbare sturingen, elektrotechnische installaties… Hij gebruikt daarvoor ondersteunende technieken en thema’s.</a:t>
            </a:r>
          </a:p>
          <a:p>
            <a:r>
              <a:rPr lang="nl-BE" dirty="0"/>
              <a:t>Bouwstenen in meerdere contexten gebruiken, betekent een verrijking voor de leerling omdat deze kennis, inzichten, technieken, vaardigheden in een breder geheel kan begrijpen en toepassen.</a:t>
            </a:r>
          </a:p>
          <a:p>
            <a:r>
              <a:rPr lang="nl-BE" dirty="0"/>
              <a:t>De leerling kan vertrekken vanuit een schema om met de nodige technieken tot een realisatie te komen of kan vanuit een realisatie vertrekken en de samenhang binnen de juiste context ontrafelen via technieken tot een schema.</a:t>
            </a:r>
          </a:p>
          <a:p>
            <a:r>
              <a:rPr lang="nl-BE" dirty="0"/>
              <a:t>Het aantal bouwstenen dat in een project gebruikt wordt, hangt af van wat het lerarenteam allemaal in het project wil behandelen. </a:t>
            </a:r>
          </a:p>
          <a:p>
            <a:r>
              <a:rPr lang="nl-BE" sz="1200" kern="1200" dirty="0">
                <a:solidFill>
                  <a:schemeClr val="tx1"/>
                </a:solidFill>
                <a:effectLst/>
                <a:latin typeface="+mn-lt"/>
                <a:ea typeface="+mn-ea"/>
                <a:cs typeface="+mn-cs"/>
              </a:rPr>
              <a:t>Het leerplan omvat STEM-doelen en doelen voertuigtechnieken.</a:t>
            </a:r>
          </a:p>
          <a:p>
            <a:r>
              <a:rPr lang="nl-BE" sz="1200" u="sng" kern="1200" dirty="0">
                <a:solidFill>
                  <a:schemeClr val="tx1"/>
                </a:solidFill>
                <a:effectLst/>
                <a:latin typeface="+mn-lt"/>
                <a:ea typeface="+mn-ea"/>
                <a:cs typeface="+mn-cs"/>
              </a:rPr>
              <a:t>STEM-doelen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STEM-doelen verwijzen naar typische, meestal generieke werkwijzen van ingenieurs en technici: </a:t>
            </a:r>
          </a:p>
          <a:p>
            <a:pPr lvl="0"/>
            <a:r>
              <a:rPr lang="nl-BE" sz="1200" kern="1200" dirty="0">
                <a:solidFill>
                  <a:schemeClr val="tx1"/>
                </a:solidFill>
                <a:effectLst/>
                <a:latin typeface="+mn-lt"/>
                <a:ea typeface="+mn-ea"/>
                <a:cs typeface="+mn-cs"/>
              </a:rPr>
              <a:t>wetenschappelijke methoden voor onderzoek, </a:t>
            </a:r>
          </a:p>
          <a:p>
            <a:pPr lvl="0"/>
            <a:r>
              <a:rPr lang="nl-BE" sz="1200" kern="1200" dirty="0" err="1">
                <a:solidFill>
                  <a:schemeClr val="tx1"/>
                </a:solidFill>
                <a:effectLst/>
                <a:latin typeface="+mn-lt"/>
                <a:ea typeface="+mn-ea"/>
                <a:cs typeface="+mn-cs"/>
              </a:rPr>
              <a:t>technsiche</a:t>
            </a:r>
            <a:r>
              <a:rPr lang="nl-BE" sz="1200" kern="1200" dirty="0">
                <a:solidFill>
                  <a:schemeClr val="tx1"/>
                </a:solidFill>
                <a:effectLst/>
                <a:latin typeface="+mn-lt"/>
                <a:ea typeface="+mn-ea"/>
                <a:cs typeface="+mn-cs"/>
              </a:rPr>
              <a:t> processen en technische systemen onderzoeken,</a:t>
            </a:r>
          </a:p>
          <a:p>
            <a:pPr lvl="0"/>
            <a:r>
              <a:rPr lang="nl-BE" sz="1200" kern="1200" dirty="0">
                <a:solidFill>
                  <a:schemeClr val="tx1"/>
                </a:solidFill>
                <a:effectLst/>
                <a:latin typeface="+mn-lt"/>
                <a:ea typeface="+mn-ea"/>
                <a:cs typeface="+mn-cs"/>
              </a:rPr>
              <a:t>keuzes beargumenteren,</a:t>
            </a:r>
          </a:p>
          <a:p>
            <a:pPr lvl="0"/>
            <a:r>
              <a:rPr lang="nl-BE" sz="1200" kern="1200" dirty="0">
                <a:solidFill>
                  <a:schemeClr val="tx1"/>
                </a:solidFill>
                <a:effectLst/>
                <a:latin typeface="+mn-lt"/>
                <a:ea typeface="+mn-ea"/>
                <a:cs typeface="+mn-cs"/>
              </a:rPr>
              <a:t>modelleren en problemen oplossen in techniek, </a:t>
            </a:r>
          </a:p>
          <a:p>
            <a:pPr lvl="0"/>
            <a:r>
              <a:rPr lang="nl-BE" sz="1200" kern="1200" dirty="0">
                <a:solidFill>
                  <a:schemeClr val="tx1"/>
                </a:solidFill>
                <a:effectLst/>
                <a:latin typeface="+mn-lt"/>
                <a:ea typeface="+mn-ea"/>
                <a:cs typeface="+mn-cs"/>
              </a:rPr>
              <a:t>interacties tussen wetenschap, techniek, engineering en wiskunde.  </a:t>
            </a:r>
          </a:p>
          <a:p>
            <a:r>
              <a:rPr lang="nl-BE" sz="1200" kern="1200" dirty="0">
                <a:solidFill>
                  <a:schemeClr val="tx1"/>
                </a:solidFill>
                <a:effectLst/>
                <a:latin typeface="+mn-lt"/>
                <a:ea typeface="+mn-ea"/>
                <a:cs typeface="+mn-cs"/>
              </a:rPr>
              <a:t>De STEM-doelen bieden ruimte aan de leraar om verschillende verbanden tussen kennis en vaardigheden te leggen vanuit een systematische benadering, toegepast aan meerdere inhouden en contexten. </a:t>
            </a:r>
          </a:p>
          <a:p>
            <a:r>
              <a:rPr lang="nl-BE" sz="1200" u="sng" kern="1200" dirty="0">
                <a:solidFill>
                  <a:schemeClr val="tx1"/>
                </a:solidFill>
                <a:effectLst/>
                <a:latin typeface="+mn-lt"/>
                <a:ea typeface="+mn-ea"/>
                <a:cs typeface="+mn-cs"/>
              </a:rPr>
              <a:t>Leerdoelen Voertuigtechnieken</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De leerdoelen Voertuigtechnieken behandelen kennis en inzicht in wetmatigheden, vaardigheden, technische systemen en processen, kennis van technologie en materialen in een context van voertuigen.</a:t>
            </a:r>
          </a:p>
          <a:p>
            <a:r>
              <a:rPr lang="nl-BE" sz="1200" kern="1200" dirty="0">
                <a:solidFill>
                  <a:schemeClr val="tx1"/>
                </a:solidFill>
                <a:effectLst/>
                <a:latin typeface="+mn-lt"/>
                <a:ea typeface="+mn-ea"/>
                <a:cs typeface="+mn-cs"/>
              </a:rPr>
              <a:t>De leerdoelen zijn geordend volgens onderstaande rubrieken</a:t>
            </a:r>
          </a:p>
          <a:p>
            <a:pPr lvl="0"/>
            <a:r>
              <a:rPr lang="nl-BE" sz="1200" b="1" kern="1200" dirty="0">
                <a:solidFill>
                  <a:schemeClr val="tx1"/>
                </a:solidFill>
                <a:effectLst/>
                <a:latin typeface="+mn-lt"/>
                <a:ea typeface="+mn-ea"/>
                <a:cs typeface="+mn-cs"/>
              </a:rPr>
              <a:t>Mechanica - Hydrostatica</a:t>
            </a:r>
          </a:p>
          <a:p>
            <a:pPr lvl="0"/>
            <a:r>
              <a:rPr lang="nl-BE" sz="1200" kern="1200" dirty="0">
                <a:solidFill>
                  <a:schemeClr val="tx1"/>
                </a:solidFill>
                <a:effectLst/>
                <a:latin typeface="+mn-lt"/>
                <a:ea typeface="+mn-ea"/>
                <a:cs typeface="+mn-cs"/>
              </a:rPr>
              <a:t>De wetten van Newton</a:t>
            </a:r>
          </a:p>
          <a:p>
            <a:pPr lvl="0"/>
            <a:r>
              <a:rPr lang="nl-BE" sz="1200" kern="1200" dirty="0">
                <a:solidFill>
                  <a:schemeClr val="tx1"/>
                </a:solidFill>
                <a:effectLst/>
                <a:latin typeface="+mn-lt"/>
                <a:ea typeface="+mn-ea"/>
                <a:cs typeface="+mn-cs"/>
              </a:rPr>
              <a:t>Bewegingsleer</a:t>
            </a:r>
          </a:p>
          <a:p>
            <a:pPr lvl="0"/>
            <a:r>
              <a:rPr lang="nl-BE" sz="1200" kern="1200" dirty="0">
                <a:solidFill>
                  <a:schemeClr val="tx1"/>
                </a:solidFill>
                <a:effectLst/>
                <a:latin typeface="+mn-lt"/>
                <a:ea typeface="+mn-ea"/>
                <a:cs typeface="+mn-cs"/>
              </a:rPr>
              <a:t>Statisch en dynamisch evenwicht in het vlak</a:t>
            </a:r>
          </a:p>
          <a:p>
            <a:pPr lvl="0"/>
            <a:r>
              <a:rPr lang="nl-BE" sz="1200" kern="1200" dirty="0">
                <a:solidFill>
                  <a:schemeClr val="tx1"/>
                </a:solidFill>
                <a:effectLst/>
                <a:latin typeface="+mn-lt"/>
                <a:ea typeface="+mn-ea"/>
                <a:cs typeface="+mn-cs"/>
              </a:rPr>
              <a:t>Arbeid en energie</a:t>
            </a:r>
          </a:p>
          <a:p>
            <a:pPr lvl="0"/>
            <a:r>
              <a:rPr lang="nl-BE" sz="1200" kern="1200" dirty="0">
                <a:solidFill>
                  <a:schemeClr val="tx1"/>
                </a:solidFill>
                <a:effectLst/>
                <a:latin typeface="+mn-lt"/>
                <a:ea typeface="+mn-ea"/>
                <a:cs typeface="+mn-cs"/>
              </a:rPr>
              <a:t>Fluïdomechanica</a:t>
            </a:r>
          </a:p>
          <a:p>
            <a:pPr lvl="0"/>
            <a:r>
              <a:rPr lang="nl-BE" sz="1200" b="1" kern="1200" dirty="0">
                <a:solidFill>
                  <a:schemeClr val="tx1"/>
                </a:solidFill>
                <a:effectLst/>
                <a:latin typeface="+mn-lt"/>
                <a:ea typeface="+mn-ea"/>
                <a:cs typeface="+mn-cs"/>
              </a:rPr>
              <a:t>Elektriciteit – elektronica</a:t>
            </a:r>
          </a:p>
          <a:p>
            <a:pPr lvl="0"/>
            <a:r>
              <a:rPr lang="nl-BE" sz="1200" kern="1200" dirty="0">
                <a:solidFill>
                  <a:schemeClr val="tx1"/>
                </a:solidFill>
                <a:effectLst/>
                <a:latin typeface="+mn-lt"/>
                <a:ea typeface="+mn-ea"/>
                <a:cs typeface="+mn-cs"/>
              </a:rPr>
              <a:t>Gelijkstroomkringen</a:t>
            </a:r>
          </a:p>
          <a:p>
            <a:pPr lvl="0"/>
            <a:r>
              <a:rPr lang="nl-BE" sz="1200" kern="1200" dirty="0">
                <a:solidFill>
                  <a:schemeClr val="tx1"/>
                </a:solidFill>
                <a:effectLst/>
                <a:latin typeface="+mn-lt"/>
                <a:ea typeface="+mn-ea"/>
                <a:cs typeface="+mn-cs"/>
              </a:rPr>
              <a:t>Elektrostatica, elektromagnetisme en inductie</a:t>
            </a:r>
          </a:p>
          <a:p>
            <a:pPr lvl="0"/>
            <a:r>
              <a:rPr lang="nl-BE" sz="1200" kern="1200" dirty="0">
                <a:solidFill>
                  <a:schemeClr val="tx1"/>
                </a:solidFill>
                <a:effectLst/>
                <a:latin typeface="+mn-lt"/>
                <a:ea typeface="+mn-ea"/>
                <a:cs typeface="+mn-cs"/>
              </a:rPr>
              <a:t>Elektronica</a:t>
            </a:r>
          </a:p>
          <a:p>
            <a:pPr lvl="0"/>
            <a:r>
              <a:rPr lang="nl-BE" sz="1200" b="1" kern="1200" dirty="0">
                <a:solidFill>
                  <a:schemeClr val="tx1"/>
                </a:solidFill>
                <a:effectLst/>
                <a:latin typeface="+mn-lt"/>
                <a:ea typeface="+mn-ea"/>
                <a:cs typeface="+mn-cs"/>
              </a:rPr>
              <a:t>Thermodynamica </a:t>
            </a:r>
          </a:p>
          <a:p>
            <a:pPr lvl="0"/>
            <a:r>
              <a:rPr lang="nl-BE" sz="1200" b="1" kern="1200" dirty="0">
                <a:solidFill>
                  <a:schemeClr val="tx1"/>
                </a:solidFill>
                <a:effectLst/>
                <a:latin typeface="+mn-lt"/>
                <a:ea typeface="+mn-ea"/>
                <a:cs typeface="+mn-cs"/>
              </a:rPr>
              <a:t>Voertuigtechnieken</a:t>
            </a:r>
          </a:p>
          <a:p>
            <a:pPr lvl="0"/>
            <a:r>
              <a:rPr lang="nl-BE" sz="1200" kern="1200" dirty="0">
                <a:solidFill>
                  <a:schemeClr val="tx1"/>
                </a:solidFill>
                <a:effectLst/>
                <a:latin typeface="+mn-lt"/>
                <a:ea typeface="+mn-ea"/>
                <a:cs typeface="+mn-cs"/>
              </a:rPr>
              <a:t>Montage en demontage</a:t>
            </a:r>
          </a:p>
          <a:p>
            <a:pPr lvl="0"/>
            <a:r>
              <a:rPr lang="nl-BE" sz="1200" kern="1200" dirty="0">
                <a:solidFill>
                  <a:schemeClr val="tx1"/>
                </a:solidFill>
                <a:effectLst/>
                <a:latin typeface="+mn-lt"/>
                <a:ea typeface="+mn-ea"/>
                <a:cs typeface="+mn-cs"/>
              </a:rPr>
              <a:t>Elektropneumatica - Elektrohydraulica</a:t>
            </a:r>
          </a:p>
          <a:p>
            <a:pPr lvl="0"/>
            <a:r>
              <a:rPr lang="nl-BE" sz="1200" kern="1200" dirty="0">
                <a:solidFill>
                  <a:schemeClr val="tx1"/>
                </a:solidFill>
                <a:effectLst/>
                <a:latin typeface="+mn-lt"/>
                <a:ea typeface="+mn-ea"/>
                <a:cs typeface="+mn-cs"/>
              </a:rPr>
              <a:t>Elektrotechnische realisaties</a:t>
            </a:r>
          </a:p>
          <a:p>
            <a:pPr lvl="0"/>
            <a:r>
              <a:rPr lang="nl-BE" sz="1200" kern="1200" dirty="0">
                <a:solidFill>
                  <a:schemeClr val="tx1"/>
                </a:solidFill>
                <a:effectLst/>
                <a:latin typeface="+mn-lt"/>
                <a:ea typeface="+mn-ea"/>
                <a:cs typeface="+mn-cs"/>
              </a:rPr>
              <a:t>Elektronica - programmeerbare sturingen</a:t>
            </a:r>
          </a:p>
          <a:p>
            <a:pPr lvl="0"/>
            <a:r>
              <a:rPr lang="nl-BE" sz="1200" kern="1200" dirty="0">
                <a:solidFill>
                  <a:schemeClr val="tx1"/>
                </a:solidFill>
                <a:effectLst/>
                <a:latin typeface="+mn-lt"/>
                <a:ea typeface="+mn-ea"/>
                <a:cs typeface="+mn-cs"/>
              </a:rPr>
              <a:t>Onderhoudsacties en diagnosetechnieken</a:t>
            </a:r>
          </a:p>
          <a:p>
            <a:endParaRPr lang="nl-NL" dirty="0"/>
          </a:p>
        </p:txBody>
      </p:sp>
      <p:sp>
        <p:nvSpPr>
          <p:cNvPr id="4" name="Tijdelijke aanduiding voor dianummer 3"/>
          <p:cNvSpPr>
            <a:spLocks noGrp="1"/>
          </p:cNvSpPr>
          <p:nvPr>
            <p:ph type="sldNum" sz="quarter" idx="5"/>
          </p:nvPr>
        </p:nvSpPr>
        <p:spPr/>
        <p:txBody>
          <a:bodyPr/>
          <a:lstStyle/>
          <a:p>
            <a:fld id="{997BA399-57EE-5B44-95ED-E7A9472105DC}" type="slidenum">
              <a:rPr lang="nl-NL" smtClean="0"/>
              <a:t>10</a:t>
            </a:fld>
            <a:endParaRPr lang="nl-NL"/>
          </a:p>
        </p:txBody>
      </p:sp>
    </p:spTree>
    <p:extLst>
      <p:ext uri="{BB962C8B-B14F-4D97-AF65-F5344CB8AC3E}">
        <p14:creationId xmlns:p14="http://schemas.microsoft.com/office/powerpoint/2010/main" val="206162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12</a:t>
            </a:fld>
            <a:endParaRPr lang="nl-BE"/>
          </a:p>
        </p:txBody>
      </p:sp>
    </p:spTree>
    <p:extLst>
      <p:ext uri="{BB962C8B-B14F-4D97-AF65-F5344CB8AC3E}">
        <p14:creationId xmlns:p14="http://schemas.microsoft.com/office/powerpoint/2010/main" val="239580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BE" u="sng">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14</a:t>
            </a:fld>
            <a:endParaRPr lang="nl-BE"/>
          </a:p>
        </p:txBody>
      </p:sp>
    </p:spTree>
    <p:extLst>
      <p:ext uri="{BB962C8B-B14F-4D97-AF65-F5344CB8AC3E}">
        <p14:creationId xmlns:p14="http://schemas.microsoft.com/office/powerpoint/2010/main" val="62817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15</a:t>
            </a:fld>
            <a:endParaRPr lang="nl-BE"/>
          </a:p>
        </p:txBody>
      </p:sp>
    </p:spTree>
    <p:extLst>
      <p:ext uri="{BB962C8B-B14F-4D97-AF65-F5344CB8AC3E}">
        <p14:creationId xmlns:p14="http://schemas.microsoft.com/office/powerpoint/2010/main" val="246131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16</a:t>
            </a:fld>
            <a:endParaRPr lang="nl-BE"/>
          </a:p>
        </p:txBody>
      </p:sp>
    </p:spTree>
    <p:extLst>
      <p:ext uri="{BB962C8B-B14F-4D97-AF65-F5344CB8AC3E}">
        <p14:creationId xmlns:p14="http://schemas.microsoft.com/office/powerpoint/2010/main" val="2645717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17</a:t>
            </a:fld>
            <a:endParaRPr lang="nl-BE"/>
          </a:p>
        </p:txBody>
      </p:sp>
    </p:spTree>
    <p:extLst>
      <p:ext uri="{BB962C8B-B14F-4D97-AF65-F5344CB8AC3E}">
        <p14:creationId xmlns:p14="http://schemas.microsoft.com/office/powerpoint/2010/main" val="1918332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dirty="0">
                <a:solidFill>
                  <a:srgbClr val="BF18B3"/>
                </a:solidFill>
                <a:latin typeface="vag_rounded_black_ssibold"/>
              </a:rPr>
              <a:t>Logische verbanden leren leggen met andere vakken uit de basisvorming is een belangrijk kenmerk van het geïntegreerd leerproces.</a:t>
            </a:r>
          </a:p>
          <a:p>
            <a:pPr fontAlgn="base"/>
            <a:endParaRPr lang="nl-BE" sz="1200" b="1" i="0" kern="1200" dirty="0">
              <a:solidFill>
                <a:schemeClr val="tx1"/>
              </a:solidFill>
              <a:effectLst/>
              <a:latin typeface="+mn-lt"/>
              <a:ea typeface="+mn-ea"/>
              <a:cs typeface="+mn-cs"/>
            </a:endParaRPr>
          </a:p>
          <a:p>
            <a:pPr fontAlgn="base"/>
            <a:r>
              <a:rPr lang="nl-BE" sz="1200" b="1" i="0" kern="1200" dirty="0">
                <a:solidFill>
                  <a:schemeClr val="tx1"/>
                </a:solidFill>
                <a:effectLst/>
                <a:latin typeface="+mn-lt"/>
                <a:ea typeface="+mn-ea"/>
                <a:cs typeface="+mn-cs"/>
              </a:rPr>
              <a:t>Niet alle kennis verdiepen</a:t>
            </a:r>
          </a:p>
          <a:p>
            <a:pPr fontAlgn="base"/>
            <a:r>
              <a:rPr lang="nl-BE" sz="1200" b="0" i="0" kern="1200" dirty="0">
                <a:solidFill>
                  <a:schemeClr val="tx1"/>
                </a:solidFill>
                <a:effectLst/>
                <a:latin typeface="+mn-lt"/>
                <a:ea typeface="+mn-ea"/>
                <a:cs typeface="+mn-cs"/>
              </a:rPr>
              <a:t>Niet alle leerstof hoeft verdiept te worden. Het gaat om het uitdiepen en begrijpen van de leerstof.</a:t>
            </a:r>
          </a:p>
          <a:p>
            <a:pPr fontAlgn="base"/>
            <a:r>
              <a:rPr lang="nl-BE" sz="1200" b="0" i="0" kern="1200" dirty="0">
                <a:solidFill>
                  <a:schemeClr val="tx1"/>
                </a:solidFill>
                <a:effectLst/>
                <a:latin typeface="+mn-lt"/>
                <a:ea typeface="+mn-ea"/>
                <a:cs typeface="+mn-cs"/>
              </a:rPr>
              <a:t> </a:t>
            </a:r>
          </a:p>
          <a:p>
            <a:pPr fontAlgn="base"/>
            <a:r>
              <a:rPr lang="nl-BE" sz="1200" b="1" i="0" kern="1200" dirty="0">
                <a:solidFill>
                  <a:schemeClr val="tx1"/>
                </a:solidFill>
                <a:effectLst/>
                <a:latin typeface="+mn-lt"/>
                <a:ea typeface="+mn-ea"/>
                <a:cs typeface="+mn-cs"/>
              </a:rPr>
              <a:t>Activiteiten</a:t>
            </a:r>
          </a:p>
          <a:p>
            <a:pPr fontAlgn="base"/>
            <a:r>
              <a:rPr lang="nl-BE" sz="1200" b="0" i="0" kern="1200" dirty="0">
                <a:solidFill>
                  <a:schemeClr val="tx1"/>
                </a:solidFill>
                <a:effectLst/>
                <a:latin typeface="+mn-lt"/>
                <a:ea typeface="+mn-ea"/>
                <a:cs typeface="+mn-cs"/>
              </a:rPr>
              <a:t>Het verdiepingsproces bestaat uit activiteiten waarbij leerlingen</a:t>
            </a:r>
          </a:p>
          <a:p>
            <a:pPr fontAlgn="base"/>
            <a:r>
              <a:rPr lang="nl-BE" sz="1200" b="0" i="0" kern="1200" dirty="0">
                <a:solidFill>
                  <a:schemeClr val="tx1"/>
                </a:solidFill>
                <a:effectLst/>
                <a:latin typeface="+mn-lt"/>
                <a:ea typeface="+mn-ea"/>
                <a:cs typeface="+mn-cs"/>
              </a:rPr>
              <a:t>nadenken om te begrijpen door</a:t>
            </a:r>
          </a:p>
          <a:p>
            <a:pPr lvl="1" fontAlgn="base"/>
            <a:r>
              <a:rPr lang="nl-BE" sz="1200" b="0" i="0" kern="1200" dirty="0">
                <a:solidFill>
                  <a:schemeClr val="tx1"/>
                </a:solidFill>
                <a:effectLst/>
                <a:latin typeface="+mn-lt"/>
                <a:ea typeface="+mn-ea"/>
                <a:cs typeface="+mn-cs"/>
              </a:rPr>
              <a:t>samenvatten</a:t>
            </a:r>
          </a:p>
          <a:p>
            <a:pPr lvl="1" fontAlgn="base"/>
            <a:r>
              <a:rPr lang="nl-BE" sz="1200" b="0" i="0" kern="1200" dirty="0">
                <a:solidFill>
                  <a:schemeClr val="tx1"/>
                </a:solidFill>
                <a:effectLst/>
                <a:latin typeface="+mn-lt"/>
                <a:ea typeface="+mn-ea"/>
                <a:cs typeface="+mn-cs"/>
              </a:rPr>
              <a:t>categoriseren</a:t>
            </a:r>
          </a:p>
          <a:p>
            <a:pPr lvl="1" fontAlgn="base"/>
            <a:r>
              <a:rPr lang="nl-BE" sz="1200" b="0" i="0" kern="1200" dirty="0">
                <a:solidFill>
                  <a:schemeClr val="tx1"/>
                </a:solidFill>
                <a:effectLst/>
                <a:latin typeface="+mn-lt"/>
                <a:ea typeface="+mn-ea"/>
                <a:cs typeface="+mn-cs"/>
              </a:rPr>
              <a:t>perspectief nemen</a:t>
            </a:r>
          </a:p>
          <a:p>
            <a:pPr lvl="1" fontAlgn="base"/>
            <a:r>
              <a:rPr lang="nl-BE" sz="1200" b="0" i="0" kern="1200" dirty="0">
                <a:solidFill>
                  <a:schemeClr val="tx1"/>
                </a:solidFill>
                <a:effectLst/>
                <a:latin typeface="+mn-lt"/>
                <a:ea typeface="+mn-ea"/>
                <a:cs typeface="+mn-cs"/>
              </a:rPr>
              <a:t>toepassing</a:t>
            </a:r>
          </a:p>
          <a:p>
            <a:pPr fontAlgn="base"/>
            <a:r>
              <a:rPr lang="nl-BE" sz="1200" b="0" i="0" kern="1200" dirty="0">
                <a:solidFill>
                  <a:schemeClr val="tx1"/>
                </a:solidFill>
                <a:effectLst/>
                <a:latin typeface="+mn-lt"/>
                <a:ea typeface="+mn-ea"/>
                <a:cs typeface="+mn-cs"/>
              </a:rPr>
              <a:t>meer details kunnen vinden</a:t>
            </a:r>
          </a:p>
          <a:p>
            <a:pPr fontAlgn="base"/>
            <a:r>
              <a:rPr lang="nl-BE" sz="1200" b="0" i="0" kern="1200" dirty="0">
                <a:solidFill>
                  <a:schemeClr val="tx1"/>
                </a:solidFill>
                <a:effectLst/>
                <a:latin typeface="+mn-lt"/>
                <a:ea typeface="+mn-ea"/>
                <a:cs typeface="+mn-cs"/>
              </a:rPr>
              <a:t>analyseren (begrijpen waarom welke informatie van belang is)</a:t>
            </a:r>
          </a:p>
          <a:p>
            <a:pPr fontAlgn="base"/>
            <a:r>
              <a:rPr lang="nl-BE" sz="1200" b="0" i="0" kern="1200" dirty="0">
                <a:solidFill>
                  <a:schemeClr val="tx1"/>
                </a:solidFill>
                <a:effectLst/>
                <a:latin typeface="+mn-lt"/>
                <a:ea typeface="+mn-ea"/>
                <a:cs typeface="+mn-cs"/>
              </a:rPr>
              <a:t>toepassingen kunnen bedenken voor het geleerde.</a:t>
            </a:r>
          </a:p>
          <a:p>
            <a:pPr fontAlgn="base"/>
            <a:r>
              <a:rPr lang="nl-BE" sz="1200" b="0" i="0" kern="1200" dirty="0">
                <a:solidFill>
                  <a:schemeClr val="tx1"/>
                </a:solidFill>
                <a:effectLst/>
                <a:latin typeface="+mn-lt"/>
                <a:ea typeface="+mn-ea"/>
                <a:cs typeface="+mn-cs"/>
              </a:rPr>
              <a:t> </a:t>
            </a:r>
          </a:p>
          <a:p>
            <a:pPr fontAlgn="base"/>
            <a:r>
              <a:rPr lang="nl-BE" sz="1200" b="0" i="0" kern="1200" dirty="0">
                <a:solidFill>
                  <a:schemeClr val="tx1"/>
                </a:solidFill>
                <a:effectLst/>
                <a:latin typeface="+mn-lt"/>
                <a:ea typeface="+mn-ea"/>
                <a:cs typeface="+mn-cs"/>
              </a:rPr>
              <a:t>Zorg dat leerlingen echt praten over de leerstof. Dit kan door hen opdrachten te geven waarin zij:</a:t>
            </a:r>
          </a:p>
          <a:p>
            <a:pPr fontAlgn="base"/>
            <a:r>
              <a:rPr lang="nl-BE" sz="1200" b="0" i="0" kern="1200" dirty="0">
                <a:solidFill>
                  <a:schemeClr val="tx1"/>
                </a:solidFill>
                <a:effectLst/>
                <a:latin typeface="+mn-lt"/>
                <a:ea typeface="+mn-ea"/>
                <a:cs typeface="+mn-cs"/>
              </a:rPr>
              <a:t>argumenteren</a:t>
            </a:r>
          </a:p>
          <a:p>
            <a:pPr fontAlgn="base"/>
            <a:r>
              <a:rPr lang="nl-BE" sz="1200" b="0" i="0" kern="1200" dirty="0">
                <a:solidFill>
                  <a:schemeClr val="tx1"/>
                </a:solidFill>
                <a:effectLst/>
                <a:latin typeface="+mn-lt"/>
                <a:ea typeface="+mn-ea"/>
                <a:cs typeface="+mn-cs"/>
              </a:rPr>
              <a:t>doordenken</a:t>
            </a:r>
          </a:p>
          <a:p>
            <a:pPr fontAlgn="base"/>
            <a:r>
              <a:rPr lang="nl-BE" sz="1200" b="0" i="0" kern="1200" dirty="0">
                <a:solidFill>
                  <a:schemeClr val="tx1"/>
                </a:solidFill>
                <a:effectLst/>
                <a:latin typeface="+mn-lt"/>
                <a:ea typeface="+mn-ea"/>
                <a:cs typeface="+mn-cs"/>
              </a:rPr>
              <a:t>vragen stellen</a:t>
            </a:r>
          </a:p>
          <a:p>
            <a:pPr fontAlgn="base"/>
            <a:r>
              <a:rPr lang="nl-BE" sz="1200" b="0" i="0" kern="1200" dirty="0">
                <a:solidFill>
                  <a:schemeClr val="tx1"/>
                </a:solidFill>
                <a:effectLst/>
                <a:latin typeface="+mn-lt"/>
                <a:ea typeface="+mn-ea"/>
                <a:cs typeface="+mn-cs"/>
              </a:rPr>
              <a:t>herformuleren</a:t>
            </a:r>
          </a:p>
          <a:p>
            <a:pPr fontAlgn="base"/>
            <a:r>
              <a:rPr lang="nl-BE" sz="1200" b="0" i="0" kern="1200" dirty="0">
                <a:solidFill>
                  <a:schemeClr val="tx1"/>
                </a:solidFill>
                <a:effectLst/>
                <a:latin typeface="+mn-lt"/>
                <a:ea typeface="+mn-ea"/>
                <a:cs typeface="+mn-cs"/>
              </a:rPr>
              <a:t>eerder geleerde opnieuw oproepen</a:t>
            </a:r>
          </a:p>
          <a:p>
            <a:pPr fontAlgn="base"/>
            <a:endParaRPr lang="nl-BE" sz="1200" b="0" i="0" kern="1200" dirty="0">
              <a:solidFill>
                <a:schemeClr val="tx1"/>
              </a:solidFill>
              <a:effectLst/>
              <a:latin typeface="+mn-lt"/>
              <a:ea typeface="+mn-ea"/>
              <a:cs typeface="+mn-cs"/>
            </a:endParaRPr>
          </a:p>
          <a:p>
            <a:pPr fontAlgn="base"/>
            <a:r>
              <a:rPr lang="nl-BE" sz="1200" b="0" i="0" kern="1200" dirty="0">
                <a:solidFill>
                  <a:schemeClr val="tx1"/>
                </a:solidFill>
                <a:effectLst/>
                <a:latin typeface="+mn-lt"/>
                <a:ea typeface="+mn-ea"/>
                <a:cs typeface="+mn-cs"/>
              </a:rPr>
              <a:t>Op deze manier gaan zij de diepte in. Geef uw leerlingen de mogelijkheid details te ontdekken in informatie door bijvoorbeeld categorieën te laten benoemen en te kijken naar overeenkomsten en verschillen in informatie. Leerlingen kunnen deze het beste zelf bedenken. Op deze manier duiken zij en niet u diep in de leerstof om een categorie indeling te maken. En degene die diep in de stof duikt, leert het meest!</a:t>
            </a:r>
          </a:p>
          <a:p>
            <a:pPr fontAlgn="base"/>
            <a:r>
              <a:rPr lang="nl-BE" sz="1200" b="0" i="0" kern="1200" dirty="0">
                <a:solidFill>
                  <a:schemeClr val="tx1"/>
                </a:solidFill>
                <a:effectLst/>
                <a:latin typeface="+mn-lt"/>
                <a:ea typeface="+mn-ea"/>
                <a:cs typeface="+mn-cs"/>
              </a:rPr>
              <a:t>Om tot een dieper begrip van de stof te komen, is samenhang en betekenis nodig. hierbij is het handig leerlingen samen de </a:t>
            </a:r>
            <a:r>
              <a:rPr lang="nl-BE" sz="1200" b="0" i="0" kern="1200" dirty="0" err="1">
                <a:solidFill>
                  <a:schemeClr val="tx1"/>
                </a:solidFill>
                <a:effectLst/>
                <a:latin typeface="+mn-lt"/>
                <a:ea typeface="+mn-ea"/>
                <a:cs typeface="+mn-cs"/>
              </a:rPr>
              <a:t>leestof</a:t>
            </a:r>
            <a:r>
              <a:rPr lang="nl-BE" sz="1200" b="0" i="0" kern="1200" dirty="0">
                <a:solidFill>
                  <a:schemeClr val="tx1"/>
                </a:solidFill>
                <a:effectLst/>
                <a:latin typeface="+mn-lt"/>
                <a:ea typeface="+mn-ea"/>
                <a:cs typeface="+mn-cs"/>
              </a:rPr>
              <a:t> te laten analyseren, naar toepassingsmogelijkheden te laten zoeken, conclusies te trekken en problemen op te lossen. Zo ontstaat al werkend inzichtelijk model bij de leerlingen, van waaruit zij kritisch kunnen denken en praten over de informatie.</a:t>
            </a:r>
          </a:p>
          <a:p>
            <a:endParaRPr lang="en-US" dirty="0"/>
          </a:p>
          <a:p>
            <a:pPr fontAlgn="base"/>
            <a:r>
              <a:rPr lang="nl-BE" sz="1200" dirty="0">
                <a:solidFill>
                  <a:srgbClr val="000000"/>
                </a:solidFill>
                <a:latin typeface="Verdana" panose="020B0604030504040204" pitchFamily="34" charset="0"/>
              </a:rPr>
              <a:t>Krijgen de leerlingen genoeg de tijd om zich te verdiepen in kennis?</a:t>
            </a:r>
          </a:p>
          <a:p>
            <a:pPr fontAlgn="base"/>
            <a:endParaRPr lang="nl-BE" sz="1200" dirty="0">
              <a:solidFill>
                <a:srgbClr val="000000"/>
              </a:solidFill>
              <a:latin typeface="Verdana" panose="020B0604030504040204" pitchFamily="34" charset="0"/>
            </a:endParaRPr>
          </a:p>
          <a:p>
            <a:pPr fontAlgn="base"/>
            <a:r>
              <a:rPr lang="nl-BE" sz="1200" dirty="0">
                <a:solidFill>
                  <a:srgbClr val="000000"/>
                </a:solidFill>
                <a:latin typeface="Verdana" panose="020B0604030504040204" pitchFamily="34" charset="0"/>
              </a:rPr>
              <a:t>Hoe vaak zijn leerlingen bezig met opdrachten om gericht hun kennis te verdiepen door bijvoorbeeld:</a:t>
            </a:r>
          </a:p>
          <a:p>
            <a:pPr fontAlgn="base"/>
            <a:r>
              <a:rPr lang="nl-BE" sz="1200" dirty="0">
                <a:solidFill>
                  <a:srgbClr val="000000"/>
                </a:solidFill>
                <a:latin typeface="Verdana" panose="020B0604030504040204" pitchFamily="34" charset="0"/>
              </a:rPr>
              <a:t>0     beargumenteren van hun antwoorden</a:t>
            </a:r>
          </a:p>
          <a:p>
            <a:pPr fontAlgn="base"/>
            <a:r>
              <a:rPr lang="nl-BE" sz="1200" dirty="0">
                <a:solidFill>
                  <a:srgbClr val="000000"/>
                </a:solidFill>
                <a:latin typeface="Verdana" panose="020B0604030504040204" pitchFamily="34" charset="0"/>
              </a:rPr>
              <a:t>0     alleen of met elkaar doordenken over de leerstof</a:t>
            </a:r>
          </a:p>
          <a:p>
            <a:pPr fontAlgn="base"/>
            <a:r>
              <a:rPr lang="nl-BE" sz="1200" dirty="0">
                <a:solidFill>
                  <a:srgbClr val="000000"/>
                </a:solidFill>
                <a:latin typeface="Verdana" panose="020B0604030504040204" pitchFamily="34" charset="0"/>
              </a:rPr>
              <a:t>0     vragen stellen over de leerstof</a:t>
            </a:r>
          </a:p>
          <a:p>
            <a:pPr fontAlgn="base"/>
            <a:r>
              <a:rPr lang="nl-BE" sz="1200" dirty="0">
                <a:solidFill>
                  <a:srgbClr val="000000"/>
                </a:solidFill>
                <a:latin typeface="Verdana" panose="020B0604030504040204" pitchFamily="34" charset="0"/>
              </a:rPr>
              <a:t>0     kennis uit de leerstof in eigen woorden weergeven</a:t>
            </a:r>
          </a:p>
          <a:p>
            <a:pPr fontAlgn="base"/>
            <a:r>
              <a:rPr lang="nl-BE" sz="1200" dirty="0">
                <a:solidFill>
                  <a:srgbClr val="000000"/>
                </a:solidFill>
                <a:latin typeface="Verdana" panose="020B0604030504040204" pitchFamily="34" charset="0"/>
              </a:rPr>
              <a:t>0     eerder geleerde kennis oproepen en combineren met de leerstof die centraal staat</a:t>
            </a:r>
          </a:p>
          <a:p>
            <a:pPr fontAlgn="base"/>
            <a:r>
              <a:rPr lang="nl-BE" sz="1200" dirty="0">
                <a:solidFill>
                  <a:srgbClr val="000000"/>
                </a:solidFill>
                <a:latin typeface="Verdana" panose="020B0604030504040204" pitchFamily="34" charset="0"/>
              </a:rPr>
              <a:t>0     kennis categoriseren in gegeven of eigen categorieën</a:t>
            </a:r>
          </a:p>
          <a:p>
            <a:pPr fontAlgn="base"/>
            <a:r>
              <a:rPr lang="nl-BE" sz="1200" dirty="0">
                <a:solidFill>
                  <a:srgbClr val="000000"/>
                </a:solidFill>
                <a:latin typeface="Verdana" panose="020B0604030504040204" pitchFamily="34" charset="0"/>
              </a:rPr>
              <a:t>0     kennis weergeven in afbeeldingen of filmpje</a:t>
            </a:r>
          </a:p>
          <a:p>
            <a:pPr fontAlgn="base"/>
            <a:r>
              <a:rPr lang="nl-BE" sz="1200" dirty="0">
                <a:solidFill>
                  <a:srgbClr val="000000"/>
                </a:solidFill>
                <a:latin typeface="Verdana" panose="020B0604030504040204" pitchFamily="34" charset="0"/>
              </a:rPr>
              <a:t>Hoe kan het team bovenstaande activiteiten meer toepassen in de lessen? Bedenk bij welke doelen en activiteiten u kennis kunt laten verdiepen door leerlingen aan de hand van bovenstaande activiteiten.</a:t>
            </a:r>
            <a:endParaRPr lang="nl-BE" sz="1200" b="0" i="0" dirty="0">
              <a:solidFill>
                <a:srgbClr val="000000"/>
              </a:solidFill>
              <a:effectLst/>
              <a:latin typeface="Verdana" panose="020B0604030504040204" pitchFamily="34" charset="0"/>
            </a:endParaRPr>
          </a:p>
          <a:p>
            <a:endParaRPr lang="en-US" dirty="0">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18</a:t>
            </a:fld>
            <a:endParaRPr lang="nl-BE"/>
          </a:p>
        </p:txBody>
      </p:sp>
    </p:spTree>
    <p:extLst>
      <p:ext uri="{BB962C8B-B14F-4D97-AF65-F5344CB8AC3E}">
        <p14:creationId xmlns:p14="http://schemas.microsoft.com/office/powerpoint/2010/main" val="1472380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instagram.com/kathondvla" TargetMode="External"/><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hyperlink" Target="http://www.linkedin.com/company/katholiekonderwijsvlaanderen" TargetMode="External"/><Relationship Id="rId11" Type="http://schemas.openxmlformats.org/officeDocument/2006/relationships/image" Target="../media/image24.png"/><Relationship Id="rId5" Type="http://schemas.openxmlformats.org/officeDocument/2006/relationships/hyperlink" Target="fb.com/KatholiekOnderwijsVlaanderen" TargetMode="External"/><Relationship Id="rId10" Type="http://schemas.openxmlformats.org/officeDocument/2006/relationships/hyperlink" Target="twitter.com/BoeveLieven" TargetMode="External"/><Relationship Id="rId4" Type="http://schemas.openxmlformats.org/officeDocument/2006/relationships/image" Target="../media/image22.png"/><Relationship Id="rId9" Type="http://schemas.openxmlformats.org/officeDocument/2006/relationships/hyperlink" Target="twitter.com/KathOndVla"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66442" y="163398"/>
            <a:ext cx="3662496" cy="1461049"/>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66442" y="0"/>
            <a:ext cx="1228351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347" t="-1454" r="31423" b="52838"/>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29758" r="59720"/>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45544" r="18920"/>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1459" b="51171"/>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p:nvPr>
        </p:nvSpPr>
        <p:spPr>
          <a:xfrm>
            <a:off x="2382965" y="3393996"/>
            <a:ext cx="7476225" cy="1206630"/>
          </a:xfrm>
          <a:noFill/>
        </p:spPr>
        <p:txBody>
          <a:bodyPr>
            <a:normAutofit/>
          </a:bodyPr>
          <a:lstStyle>
            <a:lvl1pPr marL="0" indent="0" algn="ctr">
              <a:buNone/>
              <a:defRPr sz="2100">
                <a:solidFill>
                  <a:schemeClr val="bg1"/>
                </a:solidFill>
                <a:latin typeface="+mn-lt"/>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p:nvPr>
        </p:nvSpPr>
        <p:spPr>
          <a:xfrm>
            <a:off x="2382965" y="1961933"/>
            <a:ext cx="7476225" cy="1143000"/>
          </a:xfrm>
        </p:spPr>
        <p:txBody>
          <a:bodyPr/>
          <a:lstStyle>
            <a:lvl1pPr algn="ct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023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43ED0EB3-33B5-44CD-9D77-AFB3D0A30C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59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FB1B23C-DF09-4171-A20A-D34D43A2C5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489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34AD66A7-B9D0-4B85-B6F9-696D26C10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9933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13A75639-DFB5-46D1-911F-28D6336A7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69538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C3C811FA-C6DE-4403-9EF4-1188EB518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11150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06B9DAA-9901-4320-B7E5-E2B253AAAD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7166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3" name="Rechthoek 12"/>
          <p:cNvSpPr/>
          <p:nvPr userDrawn="1"/>
        </p:nvSpPr>
        <p:spPr>
          <a:xfrm>
            <a:off x="11712043"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p:cNvSpPr txBox="1">
            <a:spLocks/>
          </p:cNvSpPr>
          <p:nvPr userDrawn="1"/>
        </p:nvSpPr>
        <p:spPr>
          <a:xfrm>
            <a:off x="9347200" y="6429400"/>
            <a:ext cx="2844800" cy="428600"/>
          </a:xfrm>
          <a:prstGeom prst="rect">
            <a:avLst/>
          </a:prstGeom>
        </p:spPr>
        <p:txBody>
          <a:bodyPr vert="horz" lIns="68580" tIns="34290" rIns="68580" bIns="34290" rtlCol="0" anchor="ctr"/>
          <a:lstStyle>
            <a:lvl1pPr>
              <a:defRPr>
                <a:solidFill>
                  <a:schemeClr val="bg1"/>
                </a:solidFill>
              </a:defRPr>
            </a:lvl1pPr>
          </a:lstStyle>
          <a:p>
            <a:pPr algn="r">
              <a:defRPr/>
            </a:pPr>
            <a:fld id="{189E3A5C-986B-47BE-8F96-3787467B82A8}" type="slidenum">
              <a:rPr lang="nl-BE" sz="900" smtClean="0">
                <a:solidFill>
                  <a:prstClr val="white"/>
                </a:solidFill>
              </a:rPr>
              <a:pPr algn="r">
                <a:defRPr/>
              </a:pPr>
              <a:t>‹nr.›</a:t>
            </a:fld>
            <a:endParaRPr lang="nl-BE" sz="900">
              <a:solidFill>
                <a:prstClr val="white"/>
              </a:solidFill>
            </a:endParaRPr>
          </a:p>
        </p:txBody>
      </p:sp>
      <p:sp>
        <p:nvSpPr>
          <p:cNvPr id="9"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4766BCCB-DCFC-42AF-A313-98EC1B241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84891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6"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16870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16838"/>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46033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24749"/>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5606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9FCFB219-4218-4A9B-9BA2-D12ADDFE8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4191874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7"/>
            <a:ext cx="10363200" cy="1362075"/>
          </a:xfrm>
        </p:spPr>
        <p:txBody>
          <a:bodyPr anchor="t">
            <a:normAutofit/>
          </a:bodyPr>
          <a:lstStyle>
            <a:lvl1pPr algn="l" defTabSz="685783" rtl="0" eaLnBrk="1" latinLnBrk="0" hangingPunct="1">
              <a:spcBef>
                <a:spcPct val="0"/>
              </a:spcBef>
              <a:buNone/>
              <a:defRPr kumimoji="0" lang="nl-BE" sz="15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963084" y="2906713"/>
            <a:ext cx="10363200" cy="1500187"/>
          </a:xfrm>
          <a:solidFill>
            <a:srgbClr val="57C3CB"/>
          </a:solidFill>
        </p:spPr>
        <p:txBody>
          <a:bodyPr anchor="b">
            <a:normAutofit/>
          </a:bodyPr>
          <a:lstStyle>
            <a:lvl1pPr marL="0" indent="0" algn="l" defTabSz="685783" rtl="0" eaLnBrk="1" latinLnBrk="0" hangingPunct="1">
              <a:spcBef>
                <a:spcPct val="0"/>
              </a:spcBef>
              <a:buNone/>
              <a:defRPr kumimoji="0" lang="nl-NL" sz="2400" b="1" kern="1200" cap="none" baseline="0" dirty="0">
                <a:solidFill>
                  <a:schemeClr val="tx1"/>
                </a:solidFill>
                <a:effectLst/>
                <a:latin typeface="+mj-lt"/>
                <a:ea typeface="+mj-ea"/>
                <a:cs typeface="Arial"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modelstijlen te bewerken</a:t>
            </a:r>
          </a:p>
        </p:txBody>
      </p:sp>
      <p:pic>
        <p:nvPicPr>
          <p:cNvPr id="5" name="Afbeelding 4">
            <a:extLst>
              <a:ext uri="{FF2B5EF4-FFF2-40B4-BE49-F238E27FC236}">
                <a16:creationId xmlns:a16="http://schemas.microsoft.com/office/drawing/2014/main" id="{4F744844-CEC4-402D-860B-5EB86971B7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728" t="15981"/>
          <a:stretch/>
        </p:blipFill>
        <p:spPr>
          <a:xfrm>
            <a:off x="0" y="0"/>
            <a:ext cx="1899138" cy="2604224"/>
          </a:xfrm>
          <a:prstGeom prst="rect">
            <a:avLst/>
          </a:prstGeom>
        </p:spPr>
      </p:pic>
      <p:sp>
        <p:nvSpPr>
          <p:cNvPr id="6" name="Tijdelijke aanduiding voor dianummer 7">
            <a:extLst>
              <a:ext uri="{FF2B5EF4-FFF2-40B4-BE49-F238E27FC236}">
                <a16:creationId xmlns:a16="http://schemas.microsoft.com/office/drawing/2014/main" id="{684F60F3-2190-463D-B474-47B9B0822AEA}"/>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40891799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640792" y="1600206"/>
            <a:ext cx="4546363"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83411" y="1600206"/>
            <a:ext cx="5098991"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Rechthoek 9"/>
          <p:cNvSpPr/>
          <p:nvPr userDrawn="1"/>
        </p:nvSpPr>
        <p:spPr>
          <a:xfrm>
            <a:off x="11712043"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7" name="Tijdelijke aanduiding voor dianummer 7">
            <a:extLst>
              <a:ext uri="{FF2B5EF4-FFF2-40B4-BE49-F238E27FC236}">
                <a16:creationId xmlns:a16="http://schemas.microsoft.com/office/drawing/2014/main" id="{A1C72F74-3E07-4314-B208-4C49976D54BC}"/>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251505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Leeg met pagina">
    <p:spTree>
      <p:nvGrpSpPr>
        <p:cNvPr id="1" name=""/>
        <p:cNvGrpSpPr/>
        <p:nvPr/>
      </p:nvGrpSpPr>
      <p:grpSpPr>
        <a:xfrm>
          <a:off x="0" y="0"/>
          <a:ext cx="0" cy="0"/>
          <a:chOff x="0" y="0"/>
          <a:chExt cx="0" cy="0"/>
        </a:xfrm>
      </p:grpSpPr>
      <p:sp>
        <p:nvSpPr>
          <p:cNvPr id="2" name="Tijdelijke aanduiding voor dianummer 7">
            <a:extLst>
              <a:ext uri="{FF2B5EF4-FFF2-40B4-BE49-F238E27FC236}">
                <a16:creationId xmlns:a16="http://schemas.microsoft.com/office/drawing/2014/main" id="{7A9D67BA-DC0F-48D7-8F6B-7E27C4EFD55B}"/>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289201085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A053FBA-9163-4521-8BD8-31A13D7727A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5199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6" name="Tijdelijke aanduiding voor dianummer 7">
            <a:extLst>
              <a:ext uri="{FF2B5EF4-FFF2-40B4-BE49-F238E27FC236}">
                <a16:creationId xmlns:a16="http://schemas.microsoft.com/office/drawing/2014/main" id="{C4932ADA-9F40-4154-B008-1668DD41931E}"/>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919156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43EEFED-7A93-482F-91FF-3949A76A0F36}"/>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57C3CB"/>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0D32777-7550-4B22-BE9F-BC0CC9F73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BC9F2D05-65BB-43FB-BEF8-6F8D8E2EFF8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7885392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387A672-10BB-4281-BB00-1882F8DF1468}"/>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13"/>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FD09934A-13E9-453F-8543-5CD1ECD2C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D5EF8AF3-6120-426E-8588-13BA2793260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685810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cstate="screen">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CFB41A-6D3E-4C03-AADD-E915543D128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2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8210747" cy="1206630"/>
          </a:xfrm>
          <a:solidFill>
            <a:srgbClr val="B22A89"/>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D7F003BE-0323-4F37-8DC3-B2FC9EF22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EDAB214C-BB84-4C08-A7F9-D1AE717FC2B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444793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to_05">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D7BAD7B-13E8-4E93-8C02-E7FA08107E45}"/>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B22A89"/>
          </a:solidFill>
        </p:spPr>
        <p:txBody>
          <a:bodyPr>
            <a:normAutofit/>
          </a:bodyPr>
          <a:lstStyle>
            <a:lvl1pPr algn="l" rtl="0" eaLnBrk="1" latinLnBrk="0" hangingPunct="1">
              <a:spcBef>
                <a:spcPct val="0"/>
              </a:spcBef>
              <a:buNone/>
              <a:defRPr kumimoji="0" lang="nl-BE" sz="1800" b="1" kern="1200" cap="all" baseline="0" dirty="0" smtClean="0">
                <a:solidFill>
                  <a:schemeClr val="bg1"/>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3C5CD50-B418-485E-B3B3-11CAA8B1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18D37A61-2A4E-4A21-92FD-4BFDE912D35D}"/>
              </a:ext>
            </a:extLst>
          </p:cNvPr>
          <p:cNvSpPr>
            <a:spLocks noGrp="1"/>
          </p:cNvSpPr>
          <p:nvPr>
            <p:ph type="sldNum" sz="quarter" idx="11"/>
          </p:nvPr>
        </p:nvSpPr>
        <p:spPr>
          <a:xfrm>
            <a:off x="-1" y="6429400"/>
            <a:ext cx="476213"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389891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Rechthoek 6"/>
          <p:cNvSpPr/>
          <p:nvPr userDrawn="1"/>
        </p:nvSpPr>
        <p:spPr>
          <a:xfrm rot="5400000">
            <a:off x="2313234" y="4515874"/>
            <a:ext cx="364252"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ekstvak 5"/>
          <p:cNvSpPr txBox="1"/>
          <p:nvPr userDrawn="1"/>
        </p:nvSpPr>
        <p:spPr>
          <a:xfrm>
            <a:off x="970845" y="279403"/>
            <a:ext cx="10814755" cy="6463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36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0133" y="2180950"/>
            <a:ext cx="2754489" cy="2065867"/>
          </a:xfrm>
          <a:prstGeom prst="rect">
            <a:avLst/>
          </a:prstGeom>
        </p:spPr>
      </p:pic>
      <p:pic>
        <p:nvPicPr>
          <p:cNvPr id="10" name="Afbeelding 9">
            <a:extLst>
              <a:ext uri="{FF2B5EF4-FFF2-40B4-BE49-F238E27FC236}">
                <a16:creationId xmlns:a16="http://schemas.microsoft.com/office/drawing/2014/main" id="{FADD168F-AEB1-4BCE-ADF6-1E87E720BB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9" name="Tijdelijke aanduiding voor dianummer 7">
            <a:extLst>
              <a:ext uri="{FF2B5EF4-FFF2-40B4-BE49-F238E27FC236}">
                <a16:creationId xmlns:a16="http://schemas.microsoft.com/office/drawing/2014/main" id="{2F577640-04F4-4D4D-846A-CC78DDBD7ACC}"/>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5720736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6B8317B8-B7BE-4C0E-B174-34A6F7569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640156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3559072" y="-976238"/>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2156177" y="1674824"/>
            <a:ext cx="5791200" cy="1107996"/>
          </a:xfrm>
          <a:prstGeom prst="rect">
            <a:avLst/>
          </a:prstGeom>
          <a:noFill/>
        </p:spPr>
        <p:txBody>
          <a:bodyPr wrap="square" rtlCol="0">
            <a:spAutoFit/>
          </a:bodyPr>
          <a:lstStyle/>
          <a:p>
            <a:r>
              <a:rPr lang="nl-BE" sz="6600" b="1"/>
              <a:t>PAUZE</a:t>
            </a:r>
          </a:p>
        </p:txBody>
      </p:sp>
      <p:sp>
        <p:nvSpPr>
          <p:cNvPr id="6" name="Tijdelijke aanduiding voor dianummer 7">
            <a:extLst>
              <a:ext uri="{FF2B5EF4-FFF2-40B4-BE49-F238E27FC236}">
                <a16:creationId xmlns:a16="http://schemas.microsoft.com/office/drawing/2014/main" id="{02F575ED-E254-4743-B0F6-03456F4EFD84}"/>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1227042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6" name="Groep 5"/>
          <p:cNvGrpSpPr/>
          <p:nvPr userDrawn="1"/>
        </p:nvGrpSpPr>
        <p:grpSpPr>
          <a:xfrm>
            <a:off x="1221279" y="4169667"/>
            <a:ext cx="6748677" cy="2027934"/>
            <a:chOff x="899025" y="1384133"/>
            <a:chExt cx="5061508" cy="2027934"/>
          </a:xfrm>
          <a:solidFill>
            <a:srgbClr val="57C3CB"/>
          </a:solidFill>
        </p:grpSpPr>
        <p:sp>
          <p:nvSpPr>
            <p:cNvPr id="5" name="Rechthoek 4"/>
            <p:cNvSpPr/>
            <p:nvPr userDrawn="1"/>
          </p:nvSpPr>
          <p:spPr>
            <a:xfrm rot="16200000" flipH="1" flipV="1">
              <a:off x="2415812" y="-132654"/>
              <a:ext cx="2027934" cy="50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1617133" y="1674824"/>
              <a:ext cx="4343400" cy="1107996"/>
            </a:xfrm>
            <a:prstGeom prst="rect">
              <a:avLst/>
            </a:prstGeom>
            <a:grpFill/>
          </p:spPr>
          <p:txBody>
            <a:bodyPr wrap="square" rtlCol="0">
              <a:spAutoFit/>
            </a:bodyPr>
            <a:lstStyle/>
            <a:p>
              <a:r>
                <a:rPr lang="nl-BE" sz="6600" b="1"/>
                <a:t>PAUZE</a:t>
              </a:r>
            </a:p>
          </p:txBody>
        </p:sp>
      </p:grpSp>
      <p:sp>
        <p:nvSpPr>
          <p:cNvPr id="7" name="Tijdelijke aanduiding voor dianummer 7">
            <a:extLst>
              <a:ext uri="{FF2B5EF4-FFF2-40B4-BE49-F238E27FC236}">
                <a16:creationId xmlns:a16="http://schemas.microsoft.com/office/drawing/2014/main" id="{49D2345A-22DC-4340-A9B2-DB7EA0003E6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11092367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5636230" y="-1069371"/>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4109159" y="1581691"/>
            <a:ext cx="5791200" cy="1107996"/>
          </a:xfrm>
          <a:prstGeom prst="rect">
            <a:avLst/>
          </a:prstGeom>
          <a:noFill/>
        </p:spPr>
        <p:txBody>
          <a:bodyPr wrap="square" rtlCol="0">
            <a:spAutoFit/>
          </a:bodyPr>
          <a:lstStyle/>
          <a:p>
            <a:r>
              <a:rPr lang="nl-BE" sz="6600" b="1"/>
              <a:t>LUNCH</a:t>
            </a:r>
          </a:p>
        </p:txBody>
      </p:sp>
      <p:sp>
        <p:nvSpPr>
          <p:cNvPr id="6" name="Tijdelijke aanduiding voor dianummer 7">
            <a:extLst>
              <a:ext uri="{FF2B5EF4-FFF2-40B4-BE49-F238E27FC236}">
                <a16:creationId xmlns:a16="http://schemas.microsoft.com/office/drawing/2014/main" id="{22189886-6E47-4D26-B859-DD04CF2A603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8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1"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5" name="Tijdelijke aanduiding voor inhou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6452" y="3006746"/>
            <a:ext cx="739774" cy="600138"/>
          </a:xfrm>
          <a:prstGeom prst="rect">
            <a:avLst/>
          </a:prstGeom>
        </p:spPr>
      </p:pic>
      <p:pic>
        <p:nvPicPr>
          <p:cNvPr id="6" name="Afbeelding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1859" y="1189356"/>
            <a:ext cx="627641" cy="627641"/>
          </a:xfrm>
          <a:prstGeom prst="rect">
            <a:avLst/>
          </a:prstGeom>
        </p:spPr>
      </p:pic>
      <p:sp>
        <p:nvSpPr>
          <p:cNvPr id="9" name="Rechthoek 8"/>
          <p:cNvSpPr/>
          <p:nvPr userDrawn="1"/>
        </p:nvSpPr>
        <p:spPr>
          <a:xfrm>
            <a:off x="885786" y="1915025"/>
            <a:ext cx="5619789" cy="338554"/>
          </a:xfrm>
          <a:prstGeom prst="rect">
            <a:avLst/>
          </a:prstGeom>
        </p:spPr>
        <p:txBody>
          <a:bodyPr wrap="square">
            <a:spAutoFit/>
          </a:bodyPr>
          <a:lstStyle/>
          <a:p>
            <a:pPr algn="ctr"/>
            <a:r>
              <a:rPr lang="nl-BE" sz="1600" u="none">
                <a:latin typeface="Trebuchet MS" panose="020B0603020202020204" pitchFamily="34" charset="0"/>
                <a:ea typeface="Calibri" panose="020F0502020204030204" pitchFamily="34" charset="0"/>
                <a:cs typeface="Times New Roman" panose="02020603050405020304" pitchFamily="18" charset="0"/>
                <a:hlinkClick r:id="rId5" action="ppaction://hlinkfile"/>
              </a:rPr>
              <a:t>fb.com/</a:t>
            </a:r>
            <a:r>
              <a:rPr lang="nl-BE" sz="1600" u="none"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KatholiekOnderwijsVlaanderen</a:t>
            </a:r>
            <a:endParaRPr lang="nl-BE" sz="1600" u="none">
              <a:latin typeface="Trebuchet MS" panose="020B0603020202020204" pitchFamily="34" charset="0"/>
            </a:endParaRPr>
          </a:p>
        </p:txBody>
      </p:sp>
      <p:sp>
        <p:nvSpPr>
          <p:cNvPr id="11" name="Rechthoek 10">
            <a:extLst>
              <a:ext uri="{FF2B5EF4-FFF2-40B4-BE49-F238E27FC236}">
                <a16:creationId xmlns:a16="http://schemas.microsoft.com/office/drawing/2014/main" id="{8A6E0076-844B-4A37-9AEE-9DCE3488E361}"/>
              </a:ext>
            </a:extLst>
          </p:cNvPr>
          <p:cNvSpPr/>
          <p:nvPr userDrawn="1"/>
        </p:nvSpPr>
        <p:spPr>
          <a:xfrm>
            <a:off x="5619749" y="1920833"/>
            <a:ext cx="6096002" cy="338554"/>
          </a:xfrm>
          <a:prstGeom prst="rect">
            <a:avLst/>
          </a:prstGeom>
        </p:spPr>
        <p:txBody>
          <a:bodyPr wrap="square">
            <a:spAutoFit/>
          </a:bodyPr>
          <a:lstStyle/>
          <a:p>
            <a:pPr algn="ctr"/>
            <a:r>
              <a:rPr lang="nl-BE" sz="1600" u="sng" kern="1200">
                <a:solidFill>
                  <a:schemeClr val="tx1"/>
                </a:solidFill>
                <a:effectLst/>
                <a:latin typeface="+mn-lt"/>
                <a:ea typeface="+mn-ea"/>
                <a:cs typeface="+mn-cs"/>
                <a:hlinkClick r:id="rId6"/>
              </a:rPr>
              <a:t>linkedin.com/company/katholiekonderwijsvlaanderen</a:t>
            </a:r>
            <a:r>
              <a:rPr lang="nl-BE" sz="1600">
                <a:latin typeface="Trebuchet MS" panose="020B0603020202020204" pitchFamily="34" charset="0"/>
                <a:cs typeface="Times New Roman" panose="02020603050405020304" pitchFamily="18" charset="0"/>
              </a:rPr>
              <a:t> </a:t>
            </a:r>
          </a:p>
        </p:txBody>
      </p:sp>
      <p:pic>
        <p:nvPicPr>
          <p:cNvPr id="1030" name="Picture 6" descr="Instagram Logo New PNG Transparent Background Download | Instagram ...">
            <a:extLst>
              <a:ext uri="{FF2B5EF4-FFF2-40B4-BE49-F238E27FC236}">
                <a16:creationId xmlns:a16="http://schemas.microsoft.com/office/drawing/2014/main" id="{1B79DBB6-784E-49D9-AD9F-EF7F84BE002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8293058" y="2932123"/>
            <a:ext cx="749384" cy="74938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p:nvPr userDrawn="1"/>
        </p:nvSpPr>
        <p:spPr>
          <a:xfrm>
            <a:off x="5619749" y="3700451"/>
            <a:ext cx="6096002" cy="338554"/>
          </a:xfrm>
          <a:prstGeom prst="rect">
            <a:avLst/>
          </a:prstGeom>
        </p:spPr>
        <p:txBody>
          <a:bodyPr wrap="square">
            <a:spAutoFit/>
          </a:bodyPr>
          <a:lstStyle/>
          <a:p>
            <a:pPr algn="ctr"/>
            <a:r>
              <a:rPr lang="nl-BE" sz="1600">
                <a:hlinkClick r:id="rId8"/>
              </a:rPr>
              <a:t>instagram.com/kathondvla</a:t>
            </a:r>
            <a:endParaRPr lang="nl-BE" sz="1400">
              <a:latin typeface="Trebuchet MS" panose="020B0603020202020204" pitchFamily="34" charset="0"/>
            </a:endParaRPr>
          </a:p>
        </p:txBody>
      </p:sp>
      <p:sp>
        <p:nvSpPr>
          <p:cNvPr id="15" name="Rechthoek 14">
            <a:extLst>
              <a:ext uri="{FF2B5EF4-FFF2-40B4-BE49-F238E27FC236}">
                <a16:creationId xmlns:a16="http://schemas.microsoft.com/office/drawing/2014/main" id="{ACB0E945-1A3D-41B0-810B-F52973500D8D}"/>
              </a:ext>
            </a:extLst>
          </p:cNvPr>
          <p:cNvSpPr/>
          <p:nvPr userDrawn="1"/>
        </p:nvSpPr>
        <p:spPr>
          <a:xfrm>
            <a:off x="885786" y="3735961"/>
            <a:ext cx="5619788" cy="707886"/>
          </a:xfrm>
          <a:prstGeom prst="rect">
            <a:avLst/>
          </a:prstGeom>
        </p:spPr>
        <p:txBody>
          <a:bodyPr wrap="square">
            <a:spAutoFit/>
          </a:bodyPr>
          <a:lstStyle/>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9"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9" action="ppaction://hlinkfile"/>
              </a:rPr>
              <a:t>KathOndVla</a:t>
            </a:r>
            <a:br>
              <a:rPr lang="nl-BE" sz="1600">
                <a:latin typeface="Trebuchet MS" panose="020B0603020202020204" pitchFamily="34" charset="0"/>
                <a:ea typeface="Calibri" panose="020F0502020204030204" pitchFamily="34" charset="0"/>
                <a:cs typeface="Times New Roman" panose="02020603050405020304" pitchFamily="18" charset="0"/>
              </a:rPr>
            </a:br>
            <a:endParaRPr lang="nl-BE" sz="800">
              <a:latin typeface="Trebuchet MS" panose="020B0603020202020204" pitchFamily="34" charset="0"/>
              <a:ea typeface="Calibri" panose="020F0502020204030204" pitchFamily="34" charset="0"/>
              <a:cs typeface="Times New Roman" panose="02020603050405020304" pitchFamily="18" charset="0"/>
            </a:endParaRPr>
          </a:p>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10"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10" action="ppaction://hlinkfile"/>
              </a:rPr>
              <a:t>BoeveLieven</a:t>
            </a:r>
            <a:endParaRPr lang="nl-BE" sz="1600">
              <a:latin typeface="Trebuchet MS" panose="020B0603020202020204" pitchFamily="34" charset="0"/>
            </a:endParaRPr>
          </a:p>
        </p:txBody>
      </p:sp>
      <p:pic>
        <p:nvPicPr>
          <p:cNvPr id="1026" name="Picture 2" descr="LinkedIn logo – Ungap cost action CA16205">
            <a:extLst>
              <a:ext uri="{FF2B5EF4-FFF2-40B4-BE49-F238E27FC236}">
                <a16:creationId xmlns:a16="http://schemas.microsoft.com/office/drawing/2014/main" id="{59E90341-9754-44A6-BBCB-9D966075B74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340472" y="1169450"/>
            <a:ext cx="692652" cy="692652"/>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dianummer 7">
            <a:extLst>
              <a:ext uri="{FF2B5EF4-FFF2-40B4-BE49-F238E27FC236}">
                <a16:creationId xmlns:a16="http://schemas.microsoft.com/office/drawing/2014/main" id="{E0128B94-791B-4ABC-83FE-A215A1C9BE2D}"/>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727182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Eind: Samenvatting">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1045769" y="3409701"/>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SAMENVATTING</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044238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4575032" y="1560218"/>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357830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D46F68C8-1DF1-4627-9990-9F276E41F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73514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D391BBE-4F13-4B00-A280-D57A4BE14F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346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477069B-8153-4FD3-A25F-122961E9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23594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B339403-B9B4-47C7-89D8-57BC06CF4F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8975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1543012" indent="-171446">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08F32B8-1DA1-4C66-A055-129D78D9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3579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3004EFEB-EB3B-4194-A18D-1E9B407B42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3762284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40792" y="274638"/>
            <a:ext cx="9941608"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640792" y="1600206"/>
            <a:ext cx="9941608"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E75889-BBC1-419D-8956-31DAFBFE7697}" type="datetime1">
              <a:rPr lang="nl-BE" smtClean="0">
                <a:solidFill>
                  <a:prstClr val="black">
                    <a:tint val="75000"/>
                  </a:prstClr>
                </a:solidFill>
              </a:rPr>
              <a:t>9/02/2021</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63019" y="28572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88066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808" r:id="rId23"/>
    <p:sldLayoutId id="2147483797" r:id="rId24"/>
    <p:sldLayoutId id="2147483798" r:id="rId25"/>
    <p:sldLayoutId id="2147483799" r:id="rId26"/>
    <p:sldLayoutId id="2147483800" r:id="rId27"/>
    <p:sldLayoutId id="2147483807" r:id="rId28"/>
    <p:sldLayoutId id="2147483801" r:id="rId29"/>
    <p:sldLayoutId id="2147483802" r:id="rId30"/>
    <p:sldLayoutId id="2147483803" r:id="rId31"/>
    <p:sldLayoutId id="2147483804" r:id="rId32"/>
    <p:sldLayoutId id="2147483805" r:id="rId33"/>
    <p:sldLayoutId id="2147483809" r:id="rId34"/>
    <p:sldLayoutId id="2147483806" r:id="rId35"/>
  </p:sldLayoutIdLst>
  <p:hf hdr="0" ftr="0" dt="0"/>
  <p:txStyles>
    <p:titleStyle>
      <a:lvl1pPr algn="l" defTabSz="685783" rtl="0" eaLnBrk="1" latinLnBrk="0" hangingPunct="1">
        <a:spcBef>
          <a:spcPct val="0"/>
        </a:spcBef>
        <a:buNone/>
        <a:defRPr kumimoji="0" lang="nl-BE" sz="24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1.png"/><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50.png"/><Relationship Id="rId5" Type="http://schemas.openxmlformats.org/officeDocument/2006/relationships/hyperlink" Target="https://nl.wikipedia.org/wiki/Ervaring" TargetMode="External"/><Relationship Id="rId10" Type="http://schemas.microsoft.com/office/2007/relationships/diagramDrawing" Target="../diagrams/drawing1.xml"/><Relationship Id="rId4" Type="http://schemas.openxmlformats.org/officeDocument/2006/relationships/hyperlink" Target="https://nl.wikipedia.org/wiki/Standpunt" TargetMode="External"/><Relationship Id="rId9" Type="http://schemas.openxmlformats.org/officeDocument/2006/relationships/diagramColors" Target="../diagrams/colors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80.pn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3.xml"/><Relationship Id="rId16"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2.png"/><Relationship Id="rId7" Type="http://schemas.openxmlformats.org/officeDocument/2006/relationships/image" Target="../media/image1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jpe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png"/><Relationship Id="rId9" Type="http://schemas.openxmlformats.org/officeDocument/2006/relationships/image" Target="../media/image134.jpe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0.png"/><Relationship Id="rId7"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30.png"/><Relationship Id="rId7" Type="http://schemas.openxmlformats.org/officeDocument/2006/relationships/image" Target="../media/image14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jpeg"/></Relationships>
</file>

<file path=ppt/slides/_rels/slide3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3.jpe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3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68.jpeg"/><Relationship Id="rId5" Type="http://schemas.openxmlformats.org/officeDocument/2006/relationships/image" Target="../media/image162.png"/><Relationship Id="rId10" Type="http://schemas.openxmlformats.org/officeDocument/2006/relationships/image" Target="../media/image167.jpe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39.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172.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notesSlide" Target="../notesSlides/notesSlide21.xml"/><Relationship Id="rId16"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77.png"/><Relationship Id="rId5" Type="http://schemas.openxmlformats.org/officeDocument/2006/relationships/image" Target="../media/image162.png"/><Relationship Id="rId15" Type="http://schemas.openxmlformats.org/officeDocument/2006/relationships/image" Target="../media/image181.png"/><Relationship Id="rId10" Type="http://schemas.openxmlformats.org/officeDocument/2006/relationships/image" Target="../media/image176.jpeg"/><Relationship Id="rId4" Type="http://schemas.openxmlformats.org/officeDocument/2006/relationships/image" Target="../media/image161.png"/><Relationship Id="rId9" Type="http://schemas.openxmlformats.org/officeDocument/2006/relationships/image" Target="../media/image175.jpeg"/><Relationship Id="rId14" Type="http://schemas.openxmlformats.org/officeDocument/2006/relationships/image" Target="../media/image1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61.png"/><Relationship Id="rId7" Type="http://schemas.openxmlformats.org/officeDocument/2006/relationships/image" Target="../media/image184.png"/><Relationship Id="rId12" Type="http://schemas.openxmlformats.org/officeDocument/2006/relationships/image" Target="../media/image1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63.png"/><Relationship Id="rId15" Type="http://schemas.openxmlformats.org/officeDocument/2006/relationships/image" Target="../media/image192.jpeg"/><Relationship Id="rId10" Type="http://schemas.openxmlformats.org/officeDocument/2006/relationships/image" Target="../media/image187.png"/><Relationship Id="rId4" Type="http://schemas.openxmlformats.org/officeDocument/2006/relationships/image" Target="../media/image162.png"/><Relationship Id="rId9" Type="http://schemas.openxmlformats.org/officeDocument/2006/relationships/image" Target="../media/image186.png"/><Relationship Id="rId14" Type="http://schemas.openxmlformats.org/officeDocument/2006/relationships/image" Target="../media/image191.png"/></Relationships>
</file>

<file path=ppt/slides/_rels/slide41.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61.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63.png"/><Relationship Id="rId10" Type="http://schemas.openxmlformats.org/officeDocument/2006/relationships/image" Target="../media/image197.png"/><Relationship Id="rId4" Type="http://schemas.openxmlformats.org/officeDocument/2006/relationships/image" Target="../media/image162.png"/><Relationship Id="rId9" Type="http://schemas.openxmlformats.org/officeDocument/2006/relationships/image" Target="../media/image196.png"/></Relationships>
</file>

<file path=ppt/slides/_rels/slide42.xml.rels><?xml version="1.0" encoding="UTF-8" standalone="yes"?>
<Relationships xmlns="http://schemas.openxmlformats.org/package/2006/relationships"><Relationship Id="rId8" Type="http://schemas.openxmlformats.org/officeDocument/2006/relationships/image" Target="../media/image203.emf"/><Relationship Id="rId13" Type="http://schemas.openxmlformats.org/officeDocument/2006/relationships/image" Target="../media/image171.png"/><Relationship Id="rId3" Type="http://schemas.openxmlformats.org/officeDocument/2006/relationships/image" Target="../media/image161.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163.png"/><Relationship Id="rId10" Type="http://schemas.openxmlformats.org/officeDocument/2006/relationships/image" Target="../media/image205.png"/><Relationship Id="rId4" Type="http://schemas.openxmlformats.org/officeDocument/2006/relationships/image" Target="../media/image162.png"/><Relationship Id="rId9" Type="http://schemas.openxmlformats.org/officeDocument/2006/relationships/image" Target="../media/image204.jpeg"/><Relationship Id="rId14" Type="http://schemas.openxmlformats.org/officeDocument/2006/relationships/image" Target="../media/image208.png"/></Relationships>
</file>

<file path=ppt/slides/_rels/slide43.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61.png"/><Relationship Id="rId7" Type="http://schemas.openxmlformats.org/officeDocument/2006/relationships/image" Target="../media/image210.png"/><Relationship Id="rId12" Type="http://schemas.openxmlformats.org/officeDocument/2006/relationships/image" Target="../media/image21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9.png"/><Relationship Id="rId11" Type="http://schemas.openxmlformats.org/officeDocument/2006/relationships/image" Target="../media/image214.jpeg"/><Relationship Id="rId5" Type="http://schemas.openxmlformats.org/officeDocument/2006/relationships/image" Target="../media/image163.png"/><Relationship Id="rId10" Type="http://schemas.openxmlformats.org/officeDocument/2006/relationships/image" Target="../media/image213.png"/><Relationship Id="rId4" Type="http://schemas.openxmlformats.org/officeDocument/2006/relationships/image" Target="../media/image162.png"/><Relationship Id="rId9" Type="http://schemas.openxmlformats.org/officeDocument/2006/relationships/image" Target="../media/image212.png"/></Relationships>
</file>

<file path=ppt/slides/_rels/slide4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61.png"/><Relationship Id="rId7" Type="http://schemas.openxmlformats.org/officeDocument/2006/relationships/image" Target="../media/image21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221.png"/><Relationship Id="rId5" Type="http://schemas.openxmlformats.org/officeDocument/2006/relationships/image" Target="../media/image163.png"/><Relationship Id="rId10" Type="http://schemas.openxmlformats.org/officeDocument/2006/relationships/image" Target="../media/image220.png"/><Relationship Id="rId4" Type="http://schemas.openxmlformats.org/officeDocument/2006/relationships/image" Target="../media/image162.png"/><Relationship Id="rId9" Type="http://schemas.openxmlformats.org/officeDocument/2006/relationships/image" Target="../media/image219.png"/></Relationships>
</file>

<file path=ppt/slides/_rels/slide4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2.png"/><Relationship Id="rId3" Type="http://schemas.openxmlformats.org/officeDocument/2006/relationships/image" Target="../media/image223.png"/><Relationship Id="rId7" Type="http://schemas.openxmlformats.org/officeDocument/2006/relationships/image" Target="../media/image163.png"/><Relationship Id="rId12" Type="http://schemas.openxmlformats.org/officeDocument/2006/relationships/image" Target="../media/image231.png"/><Relationship Id="rId17" Type="http://schemas.openxmlformats.org/officeDocument/2006/relationships/image" Target="../media/image236.png"/><Relationship Id="rId2" Type="http://schemas.openxmlformats.org/officeDocument/2006/relationships/notesSlide" Target="../notesSlides/notesSlide28.xml"/><Relationship Id="rId16" Type="http://schemas.openxmlformats.org/officeDocument/2006/relationships/image" Target="../media/image235.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0.png"/><Relationship Id="rId5" Type="http://schemas.openxmlformats.org/officeDocument/2006/relationships/image" Target="../media/image225.png"/><Relationship Id="rId15" Type="http://schemas.openxmlformats.org/officeDocument/2006/relationships/image" Target="../media/image234.png"/><Relationship Id="rId10" Type="http://schemas.openxmlformats.org/officeDocument/2006/relationships/image" Target="../media/image229.png"/><Relationship Id="rId4" Type="http://schemas.openxmlformats.org/officeDocument/2006/relationships/image" Target="../media/image224.png"/><Relationship Id="rId9" Type="http://schemas.openxmlformats.org/officeDocument/2006/relationships/image" Target="../media/image228.png"/><Relationship Id="rId14" Type="http://schemas.openxmlformats.org/officeDocument/2006/relationships/image" Target="../media/image233.png"/></Relationships>
</file>

<file path=ppt/slides/_rels/slide47.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46.png"/><Relationship Id="rId3" Type="http://schemas.openxmlformats.org/officeDocument/2006/relationships/image" Target="../media/image237.png"/><Relationship Id="rId7" Type="http://schemas.openxmlformats.org/officeDocument/2006/relationships/image" Target="../media/image241.png"/><Relationship Id="rId12" Type="http://schemas.openxmlformats.org/officeDocument/2006/relationships/image" Target="../media/image24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44.png"/><Relationship Id="rId5" Type="http://schemas.openxmlformats.org/officeDocument/2006/relationships/image" Target="../media/image239.png"/><Relationship Id="rId10" Type="http://schemas.openxmlformats.org/officeDocument/2006/relationships/image" Target="../media/image226.png"/><Relationship Id="rId4" Type="http://schemas.openxmlformats.org/officeDocument/2006/relationships/image" Target="../media/image238.png"/><Relationship Id="rId9" Type="http://schemas.openxmlformats.org/officeDocument/2006/relationships/image" Target="../media/image243.png"/></Relationships>
</file>

<file path=ppt/slides/_rels/slide4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ndertitel 16">
            <a:extLst>
              <a:ext uri="{FF2B5EF4-FFF2-40B4-BE49-F238E27FC236}">
                <a16:creationId xmlns:a16="http://schemas.microsoft.com/office/drawing/2014/main" id="{EA49653E-EF63-4458-8172-21723BF4E89D}"/>
              </a:ext>
            </a:extLst>
          </p:cNvPr>
          <p:cNvSpPr>
            <a:spLocks noGrp="1"/>
          </p:cNvSpPr>
          <p:nvPr>
            <p:ph type="subTitle" idx="1"/>
          </p:nvPr>
        </p:nvSpPr>
        <p:spPr/>
        <p:txBody>
          <a:bodyPr/>
          <a:lstStyle/>
          <a:p>
            <a:r>
              <a:rPr lang="nl-BE" dirty="0"/>
              <a:t>2</a:t>
            </a:r>
            <a:r>
              <a:rPr lang="nl-BE" baseline="30000" dirty="0"/>
              <a:t>de</a:t>
            </a:r>
            <a:r>
              <a:rPr lang="nl-BE" dirty="0"/>
              <a:t> graad D/A- finaliteit</a:t>
            </a:r>
          </a:p>
          <a:p>
            <a:endParaRPr lang="nl-BE" dirty="0"/>
          </a:p>
        </p:txBody>
      </p:sp>
      <p:sp>
        <p:nvSpPr>
          <p:cNvPr id="16" name="Titel 15">
            <a:extLst>
              <a:ext uri="{FF2B5EF4-FFF2-40B4-BE49-F238E27FC236}">
                <a16:creationId xmlns:a16="http://schemas.microsoft.com/office/drawing/2014/main" id="{C5F7FD0B-922D-44D7-B6B3-27589B52822B}"/>
              </a:ext>
            </a:extLst>
          </p:cNvPr>
          <p:cNvSpPr>
            <a:spLocks noGrp="1"/>
          </p:cNvSpPr>
          <p:nvPr>
            <p:ph type="title"/>
          </p:nvPr>
        </p:nvSpPr>
        <p:spPr/>
        <p:txBody>
          <a:bodyPr/>
          <a:lstStyle/>
          <a:p>
            <a:r>
              <a:rPr lang="nl-BE"/>
              <a:t>Leerplan Voertuigtechnieken</a:t>
            </a:r>
          </a:p>
        </p:txBody>
      </p:sp>
    </p:spTree>
    <p:extLst>
      <p:ext uri="{BB962C8B-B14F-4D97-AF65-F5344CB8AC3E}">
        <p14:creationId xmlns:p14="http://schemas.microsoft.com/office/powerpoint/2010/main" val="7897670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3000">
              <a:schemeClr val="bg1">
                <a:lumMod val="85000"/>
              </a:schemeClr>
            </a:gs>
            <a:gs pos="53000">
              <a:srgbClr val="00FFFF"/>
            </a:gs>
          </a:gsLst>
          <a:lin ang="5400000" scaled="1"/>
        </a:gradFill>
        <a:effectLst/>
      </p:bgPr>
    </p:bg>
    <p:spTree>
      <p:nvGrpSpPr>
        <p:cNvPr id="1" name=""/>
        <p:cNvGrpSpPr/>
        <p:nvPr/>
      </p:nvGrpSpPr>
      <p:grpSpPr>
        <a:xfrm>
          <a:off x="0" y="0"/>
          <a:ext cx="0" cy="0"/>
          <a:chOff x="0" y="0"/>
          <a:chExt cx="0" cy="0"/>
        </a:xfrm>
      </p:grpSpPr>
      <p:sp>
        <p:nvSpPr>
          <p:cNvPr id="58" name="Zeshoek 57">
            <a:extLst>
              <a:ext uri="{FF2B5EF4-FFF2-40B4-BE49-F238E27FC236}">
                <a16:creationId xmlns:a16="http://schemas.microsoft.com/office/drawing/2014/main" id="{0B2F259F-85BB-7041-91F5-197962DFDA50}"/>
              </a:ext>
            </a:extLst>
          </p:cNvPr>
          <p:cNvSpPr/>
          <p:nvPr/>
        </p:nvSpPr>
        <p:spPr>
          <a:xfrm>
            <a:off x="4692171" y="1182181"/>
            <a:ext cx="3954483" cy="2303962"/>
          </a:xfrm>
          <a:prstGeom prst="hexagon">
            <a:avLst/>
          </a:prstGeom>
          <a:gradFill>
            <a:gsLst>
              <a:gs pos="29000">
                <a:srgbClr val="B59F1B"/>
              </a:gs>
              <a:gs pos="69000">
                <a:schemeClr val="accent5">
                  <a:lumMod val="75000"/>
                </a:schemeClr>
              </a:gs>
              <a:gs pos="88000">
                <a:srgbClr val="FFC000"/>
              </a:gs>
            </a:gsLst>
            <a:lin ang="5400000" scaled="1"/>
          </a:gradFill>
          <a:ln>
            <a:gradFill>
              <a:gsLst>
                <a:gs pos="0">
                  <a:schemeClr val="accent2">
                    <a:lumMod val="75000"/>
                  </a:schemeClr>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dianummer 3">
            <a:extLst>
              <a:ext uri="{FF2B5EF4-FFF2-40B4-BE49-F238E27FC236}">
                <a16:creationId xmlns:a16="http://schemas.microsoft.com/office/drawing/2014/main" id="{39E2EE1E-D06B-A04F-B184-AD86FA307A08}"/>
              </a:ext>
            </a:extLst>
          </p:cNvPr>
          <p:cNvSpPr>
            <a:spLocks noGrp="1"/>
          </p:cNvSpPr>
          <p:nvPr>
            <p:ph type="sldNum" sz="quarter" idx="11"/>
          </p:nvPr>
        </p:nvSpPr>
        <p:spPr/>
        <p:txBody>
          <a:bodyPr/>
          <a:lstStyle/>
          <a:p>
            <a:fld id="{189E3A5C-986B-47BE-8F96-3787467B82A8}" type="slidenum">
              <a:rPr lang="nl-BE" smtClean="0">
                <a:solidFill>
                  <a:prstClr val="white"/>
                </a:solidFill>
              </a:rPr>
              <a:pPr/>
              <a:t>10</a:t>
            </a:fld>
            <a:endParaRPr lang="nl-BE">
              <a:solidFill>
                <a:prstClr val="white"/>
              </a:solidFill>
            </a:endParaRPr>
          </a:p>
        </p:txBody>
      </p:sp>
      <p:cxnSp>
        <p:nvCxnSpPr>
          <p:cNvPr id="43" name="Rechte verbindingslijn met pijl 42"/>
          <p:cNvCxnSpPr>
            <a:cxnSpLocks/>
          </p:cNvCxnSpPr>
          <p:nvPr/>
        </p:nvCxnSpPr>
        <p:spPr>
          <a:xfrm>
            <a:off x="6667529" y="512380"/>
            <a:ext cx="3609" cy="68759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4" name="Zeshoek 43"/>
          <p:cNvSpPr/>
          <p:nvPr/>
        </p:nvSpPr>
        <p:spPr>
          <a:xfrm>
            <a:off x="6179962" y="5407597"/>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71" name="Zeshoek 70"/>
          <p:cNvSpPr/>
          <p:nvPr/>
        </p:nvSpPr>
        <p:spPr>
          <a:xfrm>
            <a:off x="4886078" y="120315"/>
            <a:ext cx="1046748" cy="818148"/>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Onder-steunende</a:t>
            </a:r>
          </a:p>
          <a:p>
            <a:pPr algn="ctr"/>
            <a:r>
              <a:rPr lang="nl-BE" sz="800">
                <a:solidFill>
                  <a:srgbClr val="FF0000"/>
                </a:solidFill>
              </a:rPr>
              <a:t>technieken</a:t>
            </a:r>
          </a:p>
        </p:txBody>
      </p:sp>
      <p:grpSp>
        <p:nvGrpSpPr>
          <p:cNvPr id="5" name="Groep 4">
            <a:extLst>
              <a:ext uri="{FF2B5EF4-FFF2-40B4-BE49-F238E27FC236}">
                <a16:creationId xmlns:a16="http://schemas.microsoft.com/office/drawing/2014/main" id="{02BD91B3-9485-B442-8ABD-BA18E328E442}"/>
              </a:ext>
            </a:extLst>
          </p:cNvPr>
          <p:cNvGrpSpPr/>
          <p:nvPr/>
        </p:nvGrpSpPr>
        <p:grpSpPr>
          <a:xfrm>
            <a:off x="3507874" y="4032285"/>
            <a:ext cx="1944050" cy="1848433"/>
            <a:chOff x="2459081" y="4927573"/>
            <a:chExt cx="1944050" cy="1848433"/>
          </a:xfrm>
        </p:grpSpPr>
        <p:sp>
          <p:nvSpPr>
            <p:cNvPr id="23" name="Zeshoek 22"/>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Evenwicht in het vlak</a:t>
              </a:r>
            </a:p>
          </p:txBody>
        </p:sp>
        <p:sp>
          <p:nvSpPr>
            <p:cNvPr id="74" name="Zeshoek 73"/>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75" name="Zeshoek 74"/>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grpSp>
        <p:nvGrpSpPr>
          <p:cNvPr id="3" name="Groep 2">
            <a:extLst>
              <a:ext uri="{FF2B5EF4-FFF2-40B4-BE49-F238E27FC236}">
                <a16:creationId xmlns:a16="http://schemas.microsoft.com/office/drawing/2014/main" id="{D7074B56-D8E6-B84F-904A-555737802720}"/>
              </a:ext>
            </a:extLst>
          </p:cNvPr>
          <p:cNvGrpSpPr/>
          <p:nvPr/>
        </p:nvGrpSpPr>
        <p:grpSpPr>
          <a:xfrm>
            <a:off x="7967310" y="4026956"/>
            <a:ext cx="2923625" cy="1883462"/>
            <a:chOff x="3046799" y="2903903"/>
            <a:chExt cx="2923625" cy="1883462"/>
          </a:xfrm>
        </p:grpSpPr>
        <p:sp>
          <p:nvSpPr>
            <p:cNvPr id="47" name="Zeshoek 46"/>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89" name="Zeshoek 88"/>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92" name="Zeshoek 91"/>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93" name="Zeshoek 92"/>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Gelijkstroom-kringen</a:t>
              </a:r>
            </a:p>
          </p:txBody>
        </p:sp>
        <p:sp>
          <p:nvSpPr>
            <p:cNvPr id="94" name="Zeshoek 93"/>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grpSp>
        <p:nvGrpSpPr>
          <p:cNvPr id="6" name="Groep 5">
            <a:extLst>
              <a:ext uri="{FF2B5EF4-FFF2-40B4-BE49-F238E27FC236}">
                <a16:creationId xmlns:a16="http://schemas.microsoft.com/office/drawing/2014/main" id="{DBB088F2-3D1F-4042-A566-65F91BCEE2B7}"/>
              </a:ext>
            </a:extLst>
          </p:cNvPr>
          <p:cNvGrpSpPr/>
          <p:nvPr/>
        </p:nvGrpSpPr>
        <p:grpSpPr>
          <a:xfrm>
            <a:off x="5125616" y="1297382"/>
            <a:ext cx="3096755" cy="1971009"/>
            <a:chOff x="5508293" y="1824312"/>
            <a:chExt cx="3096755" cy="1971009"/>
          </a:xfrm>
        </p:grpSpPr>
        <p:sp>
          <p:nvSpPr>
            <p:cNvPr id="46" name="Zeshoek 45"/>
            <p:cNvSpPr/>
            <p:nvPr/>
          </p:nvSpPr>
          <p:spPr>
            <a:xfrm>
              <a:off x="5508293" y="2817616"/>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Montage Demontage</a:t>
              </a:r>
            </a:p>
          </p:txBody>
        </p:sp>
        <p:sp>
          <p:nvSpPr>
            <p:cNvPr id="49" name="Zeshoek 48"/>
            <p:cNvSpPr/>
            <p:nvPr/>
          </p:nvSpPr>
          <p:spPr>
            <a:xfrm>
              <a:off x="7397573" y="2805928"/>
              <a:ext cx="1207475" cy="977705"/>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technische installaties</a:t>
              </a:r>
            </a:p>
          </p:txBody>
        </p:sp>
        <p:sp>
          <p:nvSpPr>
            <p:cNvPr id="62" name="Zeshoek 61"/>
            <p:cNvSpPr/>
            <p:nvPr/>
          </p:nvSpPr>
          <p:spPr>
            <a:xfrm>
              <a:off x="5508293" y="1824312"/>
              <a:ext cx="1207475"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Onderhouds- en diagnose technieken</a:t>
              </a:r>
            </a:p>
          </p:txBody>
        </p:sp>
        <p:sp>
          <p:nvSpPr>
            <p:cNvPr id="63" name="Zeshoek 62"/>
            <p:cNvSpPr/>
            <p:nvPr/>
          </p:nvSpPr>
          <p:spPr>
            <a:xfrm>
              <a:off x="7397573" y="1848787"/>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Programmeer-bare sturingen</a:t>
              </a:r>
            </a:p>
          </p:txBody>
        </p:sp>
        <p:sp>
          <p:nvSpPr>
            <p:cNvPr id="132" name="Zeshoek 131"/>
            <p:cNvSpPr/>
            <p:nvPr/>
          </p:nvSpPr>
          <p:spPr>
            <a:xfrm>
              <a:off x="6456396" y="2314738"/>
              <a:ext cx="1188223" cy="974558"/>
            </a:xfrm>
            <a:prstGeom prst="hexagon">
              <a:avLst/>
            </a:prstGeom>
            <a:gradFill flip="none" rotWithShape="1">
              <a:gsLst>
                <a:gs pos="59000">
                  <a:schemeClr val="accent2">
                    <a:lumMod val="75000"/>
                  </a:schemeClr>
                </a:gs>
                <a:gs pos="54000">
                  <a:srgbClr val="FFC000"/>
                </a:gs>
                <a:gs pos="46000">
                  <a:schemeClr val="tx2">
                    <a:lumMod val="60000"/>
                    <a:lumOff val="40000"/>
                  </a:schemeClr>
                </a:gs>
                <a:gs pos="26000">
                  <a:srgbClr val="5FBE30"/>
                </a:gs>
                <a:gs pos="37000">
                  <a:schemeClr val="accent5">
                    <a:lumMod val="75000"/>
                  </a:schemeClr>
                </a:gs>
                <a:gs pos="66000">
                  <a:schemeClr val="bg1">
                    <a:lumMod val="85000"/>
                  </a:schemeClr>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Realisaties Voertuig-technieken</a:t>
              </a:r>
            </a:p>
          </p:txBody>
        </p:sp>
      </p:grpSp>
      <p:sp>
        <p:nvSpPr>
          <p:cNvPr id="137" name="Zeshoek 136"/>
          <p:cNvSpPr/>
          <p:nvPr/>
        </p:nvSpPr>
        <p:spPr>
          <a:xfrm>
            <a:off x="7369642" y="150074"/>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cxnSp>
        <p:nvCxnSpPr>
          <p:cNvPr id="66" name="Rechte verbindingslijn met pijl 65">
            <a:extLst>
              <a:ext uri="{FF2B5EF4-FFF2-40B4-BE49-F238E27FC236}">
                <a16:creationId xmlns:a16="http://schemas.microsoft.com/office/drawing/2014/main" id="{A48D1854-EF75-FA40-AF7D-CF72D08419A3}"/>
              </a:ext>
            </a:extLst>
          </p:cNvPr>
          <p:cNvCxnSpPr>
            <a:cxnSpLocks/>
          </p:cNvCxnSpPr>
          <p:nvPr/>
        </p:nvCxnSpPr>
        <p:spPr>
          <a:xfrm>
            <a:off x="5956229" y="529715"/>
            <a:ext cx="1413413" cy="6951"/>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Rechte verbindingslijn met pijl 68">
            <a:extLst>
              <a:ext uri="{FF2B5EF4-FFF2-40B4-BE49-F238E27FC236}">
                <a16:creationId xmlns:a16="http://schemas.microsoft.com/office/drawing/2014/main" id="{35D6BEEA-D9ED-D64C-BBDF-AA9E8AA29ABB}"/>
              </a:ext>
            </a:extLst>
          </p:cNvPr>
          <p:cNvCxnSpPr>
            <a:cxnSpLocks/>
          </p:cNvCxnSpPr>
          <p:nvPr/>
        </p:nvCxnSpPr>
        <p:spPr>
          <a:xfrm>
            <a:off x="6719351" y="3492498"/>
            <a:ext cx="6379" cy="1901452"/>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Rechte verbindingslijn met pijl 75">
            <a:extLst>
              <a:ext uri="{FF2B5EF4-FFF2-40B4-BE49-F238E27FC236}">
                <a16:creationId xmlns:a16="http://schemas.microsoft.com/office/drawing/2014/main" id="{961E864D-9DBB-1E4E-869E-9E9BF082CA9F}"/>
              </a:ext>
            </a:extLst>
          </p:cNvPr>
          <p:cNvCxnSpPr>
            <a:cxnSpLocks/>
            <a:endCxn id="47" idx="4"/>
          </p:cNvCxnSpPr>
          <p:nvPr/>
        </p:nvCxnSpPr>
        <p:spPr>
          <a:xfrm>
            <a:off x="5201068" y="4951078"/>
            <a:ext cx="2998652" cy="17609"/>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Zeshoek 81">
            <a:extLst>
              <a:ext uri="{FF2B5EF4-FFF2-40B4-BE49-F238E27FC236}">
                <a16:creationId xmlns:a16="http://schemas.microsoft.com/office/drawing/2014/main" id="{04CF7763-11F6-A347-A776-8DFC99E519F7}"/>
              </a:ext>
            </a:extLst>
          </p:cNvPr>
          <p:cNvSpPr/>
          <p:nvPr/>
        </p:nvSpPr>
        <p:spPr>
          <a:xfrm>
            <a:off x="5283677" y="5842584"/>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a:t>
            </a:r>
          </a:p>
          <a:p>
            <a:pPr algn="ctr"/>
            <a:r>
              <a:rPr lang="nl-BE" sz="800">
                <a:solidFill>
                  <a:schemeClr val="bg1"/>
                </a:solidFill>
              </a:rPr>
              <a:t>Tekening</a:t>
            </a:r>
          </a:p>
        </p:txBody>
      </p:sp>
      <p:sp>
        <p:nvSpPr>
          <p:cNvPr id="83" name="Zeshoek 82">
            <a:extLst>
              <a:ext uri="{FF2B5EF4-FFF2-40B4-BE49-F238E27FC236}">
                <a16:creationId xmlns:a16="http://schemas.microsoft.com/office/drawing/2014/main" id="{D9CA8FA8-0B7A-0F49-9AE6-E469D3AC6C34}"/>
              </a:ext>
            </a:extLst>
          </p:cNvPr>
          <p:cNvSpPr/>
          <p:nvPr/>
        </p:nvSpPr>
        <p:spPr>
          <a:xfrm>
            <a:off x="7062381" y="5838503"/>
            <a:ext cx="1085555" cy="914400"/>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Ontwerp</a:t>
            </a:r>
          </a:p>
        </p:txBody>
      </p:sp>
      <p:sp>
        <p:nvSpPr>
          <p:cNvPr id="36" name="Rechthoek 35">
            <a:extLst>
              <a:ext uri="{FF2B5EF4-FFF2-40B4-BE49-F238E27FC236}">
                <a16:creationId xmlns:a16="http://schemas.microsoft.com/office/drawing/2014/main" id="{A057673A-15CD-1C4E-8E9A-F2BEFCAAC999}"/>
              </a:ext>
            </a:extLst>
          </p:cNvPr>
          <p:cNvSpPr/>
          <p:nvPr/>
        </p:nvSpPr>
        <p:spPr>
          <a:xfrm>
            <a:off x="6060563" y="84221"/>
            <a:ext cx="1354371" cy="397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solidFill>
                  <a:srgbClr val="7030A0"/>
                </a:solidFill>
              </a:rPr>
              <a:t>VOERTUIG-</a:t>
            </a:r>
          </a:p>
          <a:p>
            <a:pPr algn="ctr"/>
            <a:r>
              <a:rPr lang="nl-BE" sz="1400" dirty="0">
                <a:solidFill>
                  <a:srgbClr val="7030A0"/>
                </a:solidFill>
              </a:rPr>
              <a:t>TECHNIEKEN</a:t>
            </a:r>
          </a:p>
        </p:txBody>
      </p:sp>
      <p:sp>
        <p:nvSpPr>
          <p:cNvPr id="37" name="Tekstvak 36"/>
          <p:cNvSpPr txBox="1"/>
          <p:nvPr/>
        </p:nvSpPr>
        <p:spPr>
          <a:xfrm>
            <a:off x="8722272" y="1116013"/>
            <a:ext cx="3346898" cy="167686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dirty="0">
                <a:solidFill>
                  <a:srgbClr val="595959"/>
                </a:solidFill>
                <a:effectLst/>
                <a:latin typeface="Calibri"/>
                <a:ea typeface="Calibri" panose="020F0502020204030204" pitchFamily="34" charset="0"/>
                <a:cs typeface="Arial"/>
              </a:rPr>
              <a:t>STEM-doelen</a:t>
            </a:r>
            <a:endParaRPr lang="nl-BE" sz="1000" dirty="0">
              <a:solidFill>
                <a:srgbClr val="595959"/>
              </a:solidFill>
              <a:effectLst/>
              <a:latin typeface="Calibri"/>
              <a:ea typeface="Calibri" panose="020F0502020204030204" pitchFamily="34" charset="0"/>
              <a:cs typeface="Arial"/>
            </a:endParaRPr>
          </a:p>
          <a:p>
            <a:pPr lvl="0"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e</a:t>
            </a:r>
            <a:r>
              <a:rPr lang="nl-BE" sz="1000" dirty="0">
                <a:solidFill>
                  <a:srgbClr val="595959"/>
                </a:solidFill>
                <a:effectLst/>
                <a:latin typeface="Calibri"/>
                <a:ea typeface="Calibri" panose="020F0502020204030204" pitchFamily="34" charset="0"/>
                <a:cs typeface="Arial"/>
              </a:rPr>
              <a:t>en wetenschappelijke methode toepassen;</a:t>
            </a:r>
          </a:p>
          <a:p>
            <a:pPr lvl="0"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n</a:t>
            </a:r>
            <a:r>
              <a:rPr lang="nl-BE" sz="1000" dirty="0">
                <a:solidFill>
                  <a:srgbClr val="595959"/>
                </a:solidFill>
                <a:effectLst/>
                <a:latin typeface="Calibri"/>
                <a:ea typeface="Calibri" panose="020F0502020204030204" pitchFamily="34" charset="0"/>
                <a:cs typeface="Arial"/>
              </a:rPr>
              <a:t>atuurlijke en technische systeme</a:t>
            </a:r>
            <a:r>
              <a:rPr lang="nl-BE" sz="1000" dirty="0">
                <a:solidFill>
                  <a:srgbClr val="595959"/>
                </a:solidFill>
                <a:latin typeface="Calibri"/>
                <a:ea typeface="Calibri" panose="020F0502020204030204" pitchFamily="34" charset="0"/>
                <a:cs typeface="Arial"/>
              </a:rPr>
              <a:t>n analyseren</a:t>
            </a:r>
            <a:r>
              <a:rPr lang="nl-BE" sz="1000" dirty="0">
                <a:solidFill>
                  <a:srgbClr val="595959"/>
                </a:solidFill>
                <a:effectLst/>
                <a:latin typeface="Calibri"/>
                <a:ea typeface="Calibri" panose="020F0502020204030204" pitchFamily="34" charset="0"/>
                <a:cs typeface="Arial"/>
              </a:rPr>
              <a:t>;</a:t>
            </a:r>
          </a:p>
          <a:p>
            <a:pPr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m</a:t>
            </a:r>
            <a:r>
              <a:rPr lang="nl-BE" sz="1000" dirty="0">
                <a:solidFill>
                  <a:srgbClr val="595959"/>
                </a:solidFill>
                <a:effectLst/>
                <a:latin typeface="Calibri"/>
                <a:ea typeface="Calibri" panose="020F0502020204030204" pitchFamily="34" charset="0"/>
                <a:cs typeface="Arial"/>
              </a:rPr>
              <a:t>eetinstrumenten gebruiken;</a:t>
            </a:r>
            <a:r>
              <a:rPr lang="nl-BE" sz="1000" dirty="0">
                <a:solidFill>
                  <a:srgbClr val="595959"/>
                </a:solidFill>
                <a:latin typeface="Calibri"/>
                <a:ea typeface="Calibri" panose="020F0502020204030204" pitchFamily="34" charset="0"/>
                <a:cs typeface="Arial"/>
              </a:rPr>
              <a:t> </a:t>
            </a:r>
          </a:p>
          <a:p>
            <a:pPr lvl="0"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m</a:t>
            </a:r>
            <a:r>
              <a:rPr lang="nl-BE" sz="1000" dirty="0">
                <a:solidFill>
                  <a:srgbClr val="595959"/>
                </a:solidFill>
                <a:effectLst/>
                <a:latin typeface="Calibri"/>
                <a:ea typeface="Calibri" panose="020F0502020204030204" pitchFamily="34" charset="0"/>
                <a:cs typeface="Arial"/>
              </a:rPr>
              <a:t>eetwaarden, verband ts grootheden interpreteren;</a:t>
            </a:r>
          </a:p>
          <a:p>
            <a:pPr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een oplossing ontwerpen voor een probleem;</a:t>
            </a:r>
          </a:p>
          <a:p>
            <a:pPr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keuzes beargumenteren bij het ontwerp </a:t>
            </a:r>
          </a:p>
          <a:p>
            <a:pPr>
              <a:lnSpc>
                <a:spcPct val="107000"/>
              </a:lnSpc>
              <a:buClr>
                <a:srgbClr val="595959"/>
              </a:buClr>
            </a:pPr>
            <a:r>
              <a:rPr lang="nl-BE" sz="1000" dirty="0">
                <a:solidFill>
                  <a:srgbClr val="595959"/>
                </a:solidFill>
                <a:latin typeface="Calibri"/>
                <a:ea typeface="Calibri" panose="020F0502020204030204" pitchFamily="34" charset="0"/>
                <a:cs typeface="Arial"/>
              </a:rPr>
              <a:t>            en gebruik van technische systemen</a:t>
            </a:r>
          </a:p>
          <a:p>
            <a:pPr indent="-342900">
              <a:lnSpc>
                <a:spcPct val="107000"/>
              </a:lnSpc>
              <a:buClr>
                <a:srgbClr val="595959"/>
              </a:buClr>
              <a:buFont typeface="Symbol" panose="05050102010706020507" pitchFamily="18" charset="2"/>
              <a:buChar char=""/>
            </a:pPr>
            <a:r>
              <a:rPr lang="nl-BE" sz="1000" dirty="0">
                <a:solidFill>
                  <a:srgbClr val="595959"/>
                </a:solidFill>
                <a:latin typeface="Calibri"/>
                <a:ea typeface="Calibri" panose="020F0502020204030204" pitchFamily="34" charset="0"/>
                <a:cs typeface="Arial"/>
              </a:rPr>
              <a:t>Maatschappelijke uitdagingen ifv STEM context</a:t>
            </a:r>
          </a:p>
        </p:txBody>
      </p:sp>
      <p:sp>
        <p:nvSpPr>
          <p:cNvPr id="39" name="Tekstvak 38"/>
          <p:cNvSpPr txBox="1"/>
          <p:nvPr/>
        </p:nvSpPr>
        <p:spPr>
          <a:xfrm>
            <a:off x="524538" y="1003585"/>
            <a:ext cx="2928525" cy="457868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dirty="0">
                <a:solidFill>
                  <a:srgbClr val="595959"/>
                </a:solidFill>
                <a:effectLst/>
                <a:latin typeface="Calibri"/>
                <a:ea typeface="Calibri" panose="020F0502020204030204" pitchFamily="34" charset="0"/>
                <a:cs typeface="Arial"/>
              </a:rPr>
              <a:t>Leerdoelen </a:t>
            </a:r>
            <a:r>
              <a:rPr lang="nl-BE" sz="1000" u="sng" dirty="0">
                <a:solidFill>
                  <a:srgbClr val="595959"/>
                </a:solidFill>
                <a:latin typeface="Calibri"/>
                <a:ea typeface="Calibri" panose="020F0502020204030204" pitchFamily="34" charset="0"/>
                <a:cs typeface="Arial"/>
              </a:rPr>
              <a:t>Voertuigtechnieken</a:t>
            </a:r>
            <a:endParaRPr lang="nl-BE" sz="1000" dirty="0">
              <a:solidFill>
                <a:srgbClr val="595959"/>
              </a:solidFill>
              <a:effectLst/>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dirty="0">
                <a:solidFill>
                  <a:srgbClr val="595959"/>
                </a:solidFill>
                <a:effectLst/>
                <a:latin typeface="Calibri"/>
                <a:ea typeface="Calibri" panose="020F0502020204030204" pitchFamily="34" charset="0"/>
                <a:cs typeface="Arial"/>
              </a:rPr>
              <a:t>Mechanica – Hydrostatica</a:t>
            </a:r>
            <a:endParaRPr lang="nl-BE" sz="1000" b="1" dirty="0">
              <a:solidFill>
                <a:srgbClr val="595959"/>
              </a:solidFill>
              <a:latin typeface="Calibri"/>
              <a:ea typeface="Calibri" panose="020F0502020204030204" pitchFamily="34" charset="0"/>
              <a:cs typeface="Arial"/>
            </a:endParaRPr>
          </a:p>
          <a:p>
            <a:pPr lvl="0">
              <a:lnSpc>
                <a:spcPct val="107000"/>
              </a:lnSpc>
              <a:buClr>
                <a:srgbClr val="595959"/>
              </a:buClr>
            </a:pPr>
            <a:r>
              <a:rPr lang="nl-BE" sz="1000" dirty="0">
                <a:solidFill>
                  <a:srgbClr val="595959"/>
                </a:solidFill>
                <a:latin typeface="Calibri"/>
                <a:ea typeface="Calibri" panose="020F0502020204030204" pitchFamily="34" charset="0"/>
                <a:cs typeface="Arial"/>
              </a:rPr>
              <a:t>            De wetten van Newton</a:t>
            </a:r>
          </a:p>
          <a:p>
            <a:pPr lvl="0">
              <a:lnSpc>
                <a:spcPct val="107000"/>
              </a:lnSpc>
              <a:buClr>
                <a:srgbClr val="595959"/>
              </a:buClr>
            </a:pPr>
            <a:r>
              <a:rPr lang="nl-BE" sz="1000" dirty="0">
                <a:solidFill>
                  <a:srgbClr val="595959"/>
                </a:solidFill>
                <a:latin typeface="Calibri"/>
                <a:ea typeface="Calibri" panose="020F0502020204030204" pitchFamily="34" charset="0"/>
                <a:cs typeface="Arial"/>
              </a:rPr>
              <a:t>            Bewegingsleer</a:t>
            </a:r>
          </a:p>
          <a:p>
            <a:pPr lvl="0">
              <a:lnSpc>
                <a:spcPct val="107000"/>
              </a:lnSpc>
              <a:buClr>
                <a:srgbClr val="595959"/>
              </a:buClr>
            </a:pPr>
            <a:r>
              <a:rPr lang="nl-BE" sz="1000" dirty="0">
                <a:solidFill>
                  <a:srgbClr val="595959"/>
                </a:solidFill>
                <a:latin typeface="Calibri"/>
                <a:ea typeface="Calibri" panose="020F0502020204030204" pitchFamily="34" charset="0"/>
                <a:cs typeface="Arial"/>
              </a:rPr>
              <a:t>            Statisch en dynamisch evenwicht in het vlak</a:t>
            </a:r>
          </a:p>
          <a:p>
            <a:pPr lvl="0">
              <a:lnSpc>
                <a:spcPct val="107000"/>
              </a:lnSpc>
              <a:buClr>
                <a:srgbClr val="595959"/>
              </a:buClr>
            </a:pPr>
            <a:r>
              <a:rPr lang="nl-BE" sz="1000" dirty="0">
                <a:solidFill>
                  <a:srgbClr val="595959"/>
                </a:solidFill>
                <a:latin typeface="Calibri"/>
                <a:ea typeface="Calibri" panose="020F0502020204030204" pitchFamily="34" charset="0"/>
                <a:cs typeface="Arial"/>
              </a:rPr>
              <a:t>            Arbeid en energie</a:t>
            </a:r>
          </a:p>
          <a:p>
            <a:pPr lvl="0">
              <a:lnSpc>
                <a:spcPct val="107000"/>
              </a:lnSpc>
              <a:buClr>
                <a:srgbClr val="595959"/>
              </a:buClr>
            </a:pPr>
            <a:r>
              <a:rPr lang="nl-BE" sz="1000" dirty="0">
                <a:solidFill>
                  <a:srgbClr val="595959"/>
                </a:solidFill>
                <a:latin typeface="Calibri"/>
                <a:ea typeface="Calibri" panose="020F0502020204030204" pitchFamily="34" charset="0"/>
                <a:cs typeface="Arial"/>
              </a:rPr>
              <a:t>            Hydrostatica</a:t>
            </a:r>
            <a:endParaRPr lang="nl-BE" sz="1000" dirty="0">
              <a:solidFill>
                <a:srgbClr val="595959"/>
              </a:solidFill>
              <a:latin typeface="Calibri" panose="020F0502020204030204" pitchFamily="34" charset="0"/>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dirty="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dirty="0">
                <a:solidFill>
                  <a:srgbClr val="595959"/>
                </a:solidFill>
                <a:effectLst/>
                <a:latin typeface="Calibri"/>
                <a:ea typeface="Calibri" panose="020F0502020204030204" pitchFamily="34" charset="0"/>
                <a:cs typeface="Arial"/>
              </a:rPr>
              <a:t>Elektriciteit – elektronica</a:t>
            </a:r>
            <a:endParaRPr lang="nl-BE" b="1" dirty="0"/>
          </a:p>
          <a:p>
            <a:pPr>
              <a:lnSpc>
                <a:spcPct val="107000"/>
              </a:lnSpc>
              <a:buClr>
                <a:srgbClr val="595959"/>
              </a:buClr>
            </a:pPr>
            <a:r>
              <a:rPr lang="nl-BE" sz="1000" dirty="0">
                <a:solidFill>
                  <a:srgbClr val="595959"/>
                </a:solidFill>
                <a:latin typeface="Calibri"/>
                <a:ea typeface="Calibri" panose="020F0502020204030204" pitchFamily="34" charset="0"/>
                <a:cs typeface="Arial"/>
              </a:rPr>
              <a:t>            Gelijkstroomkringen</a:t>
            </a:r>
          </a:p>
          <a:p>
            <a:pPr>
              <a:lnSpc>
                <a:spcPct val="107000"/>
              </a:lnSpc>
              <a:buClr>
                <a:srgbClr val="595959"/>
              </a:buClr>
            </a:pPr>
            <a:r>
              <a:rPr lang="nl-BE" sz="1000" dirty="0">
                <a:solidFill>
                  <a:srgbClr val="595959"/>
                </a:solidFill>
                <a:latin typeface="Calibri"/>
                <a:ea typeface="Calibri" panose="020F0502020204030204" pitchFamily="34" charset="0"/>
                <a:cs typeface="Arial"/>
              </a:rPr>
              <a:t>            Elektrostatica, elektromagnetisme en inductie</a:t>
            </a:r>
          </a:p>
          <a:p>
            <a:pPr>
              <a:lnSpc>
                <a:spcPct val="107000"/>
              </a:lnSpc>
              <a:buClr>
                <a:srgbClr val="595959"/>
              </a:buClr>
            </a:pPr>
            <a:r>
              <a:rPr lang="nl-BE" sz="1000" dirty="0">
                <a:solidFill>
                  <a:srgbClr val="595959"/>
                </a:solidFill>
                <a:latin typeface="Calibri"/>
                <a:ea typeface="Calibri" panose="020F0502020204030204" pitchFamily="34" charset="0"/>
                <a:cs typeface="Arial"/>
              </a:rPr>
              <a:t>            Elektronica</a:t>
            </a:r>
          </a:p>
          <a:p>
            <a:pPr>
              <a:lnSpc>
                <a:spcPct val="107000"/>
              </a:lnSpc>
              <a:buClr>
                <a:srgbClr val="595959"/>
              </a:buClr>
            </a:pPr>
            <a:endParaRPr lang="nl-BE" sz="1000" dirty="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dirty="0">
                <a:solidFill>
                  <a:srgbClr val="595959"/>
                </a:solidFill>
                <a:effectLst/>
                <a:latin typeface="Calibri"/>
                <a:ea typeface="Calibri" panose="020F0502020204030204" pitchFamily="34" charset="0"/>
                <a:cs typeface="Arial"/>
              </a:rPr>
              <a:t>Thermodynamica</a:t>
            </a:r>
          </a:p>
          <a:p>
            <a:pPr>
              <a:lnSpc>
                <a:spcPct val="107000"/>
              </a:lnSpc>
              <a:buClr>
                <a:srgbClr val="595959"/>
              </a:buClr>
            </a:pPr>
            <a:endParaRPr lang="nl-BE" sz="1000" dirty="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b="1" dirty="0">
                <a:solidFill>
                  <a:srgbClr val="595959"/>
                </a:solidFill>
                <a:effectLst/>
                <a:latin typeface="Calibri"/>
                <a:ea typeface="Calibri" panose="020F0502020204030204" pitchFamily="34" charset="0"/>
                <a:cs typeface="Arial"/>
              </a:rPr>
              <a:t>Voertuigtechnieken</a:t>
            </a:r>
            <a:endParaRPr lang="nl-BE" b="1" dirty="0"/>
          </a:p>
          <a:p>
            <a:pPr>
              <a:lnSpc>
                <a:spcPct val="107000"/>
              </a:lnSpc>
              <a:buClr>
                <a:srgbClr val="595959"/>
              </a:buClr>
            </a:pPr>
            <a:r>
              <a:rPr lang="nl-BE" sz="1000" dirty="0">
                <a:solidFill>
                  <a:srgbClr val="595959"/>
                </a:solidFill>
                <a:latin typeface="Calibri"/>
                <a:ea typeface="Calibri" panose="020F0502020204030204" pitchFamily="34" charset="0"/>
                <a:cs typeface="Arial"/>
              </a:rPr>
              <a:t>            Montage en demontage</a:t>
            </a:r>
          </a:p>
          <a:p>
            <a:pPr>
              <a:lnSpc>
                <a:spcPct val="107000"/>
              </a:lnSpc>
              <a:buClr>
                <a:srgbClr val="595959"/>
              </a:buClr>
            </a:pPr>
            <a:r>
              <a:rPr lang="nl-BE" sz="1000" dirty="0">
                <a:solidFill>
                  <a:srgbClr val="595959"/>
                </a:solidFill>
                <a:latin typeface="Calibri"/>
                <a:ea typeface="Calibri" panose="020F0502020204030204" pitchFamily="34" charset="0"/>
                <a:cs typeface="Arial"/>
              </a:rPr>
              <a:t>            Elektropneumatica – Elektrohydraulica</a:t>
            </a:r>
          </a:p>
          <a:p>
            <a:pPr>
              <a:lnSpc>
                <a:spcPct val="107000"/>
              </a:lnSpc>
              <a:buClr>
                <a:srgbClr val="595959"/>
              </a:buClr>
            </a:pPr>
            <a:r>
              <a:rPr lang="nl-BE" sz="1000" dirty="0">
                <a:solidFill>
                  <a:srgbClr val="595959"/>
                </a:solidFill>
                <a:latin typeface="Calibri"/>
                <a:ea typeface="Calibri" panose="020F0502020204030204" pitchFamily="34" charset="0"/>
                <a:cs typeface="Arial"/>
              </a:rPr>
              <a:t>            Elektrotechnische realisaties</a:t>
            </a:r>
          </a:p>
          <a:p>
            <a:pPr>
              <a:lnSpc>
                <a:spcPct val="107000"/>
              </a:lnSpc>
              <a:buClr>
                <a:srgbClr val="595959"/>
              </a:buClr>
            </a:pPr>
            <a:r>
              <a:rPr lang="nl-BE" sz="1000" dirty="0">
                <a:solidFill>
                  <a:srgbClr val="595959"/>
                </a:solidFill>
                <a:latin typeface="Calibri"/>
                <a:ea typeface="Calibri" panose="020F0502020204030204" pitchFamily="34" charset="0"/>
                <a:cs typeface="Arial"/>
              </a:rPr>
              <a:t>            Elektronica – programmeerbare sturingen</a:t>
            </a:r>
          </a:p>
          <a:p>
            <a:pPr lvl="0">
              <a:lnSpc>
                <a:spcPct val="107000"/>
              </a:lnSpc>
              <a:buClr>
                <a:srgbClr val="595959"/>
              </a:buClr>
            </a:pPr>
            <a:r>
              <a:rPr lang="nl-BE" sz="1000" dirty="0">
                <a:solidFill>
                  <a:srgbClr val="595959"/>
                </a:solidFill>
                <a:effectLst/>
                <a:latin typeface="Calibri"/>
                <a:ea typeface="Calibri" panose="020F0502020204030204" pitchFamily="34" charset="0"/>
                <a:cs typeface="Arial"/>
              </a:rPr>
              <a:t>            Onderhoudsacties en diagnosetechnieken</a:t>
            </a:r>
          </a:p>
          <a:p>
            <a:pPr marL="342900" indent="-342900">
              <a:lnSpc>
                <a:spcPct val="107000"/>
              </a:lnSpc>
              <a:buClr>
                <a:srgbClr val="595959"/>
              </a:buClr>
              <a:buFont typeface="Symbol" panose="05050102010706020507" pitchFamily="18" charset="2"/>
              <a:buChar char=""/>
            </a:pPr>
            <a:endParaRPr lang="nl-BE" sz="1000" dirty="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dirty="0">
              <a:solidFill>
                <a:srgbClr val="595959"/>
              </a:solidFill>
              <a:latin typeface="Calibri"/>
              <a:ea typeface="Calibri" panose="020F0502020204030204" pitchFamily="34" charset="0"/>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dirty="0">
              <a:solidFill>
                <a:srgbClr val="595959"/>
              </a:solidFill>
              <a:latin typeface="Calibri"/>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dirty="0">
              <a:solidFill>
                <a:srgbClr val="595959"/>
              </a:solidFill>
              <a:latin typeface="Calibri"/>
              <a:cs typeface="Arial"/>
            </a:endParaRPr>
          </a:p>
        </p:txBody>
      </p:sp>
      <p:sp>
        <p:nvSpPr>
          <p:cNvPr id="41" name="Rechthoek: afgeronde hoeken 40"/>
          <p:cNvSpPr/>
          <p:nvPr/>
        </p:nvSpPr>
        <p:spPr>
          <a:xfrm>
            <a:off x="2830115" y="1304801"/>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9-17</a:t>
            </a:r>
          </a:p>
        </p:txBody>
      </p:sp>
      <p:sp>
        <p:nvSpPr>
          <p:cNvPr id="45" name="Rechthoek: afgeronde hoeken 44"/>
          <p:cNvSpPr/>
          <p:nvPr/>
        </p:nvSpPr>
        <p:spPr>
          <a:xfrm>
            <a:off x="2849181" y="2352271"/>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18-26</a:t>
            </a:r>
          </a:p>
        </p:txBody>
      </p:sp>
      <p:sp>
        <p:nvSpPr>
          <p:cNvPr id="48" name="Rechthoek: afgeronde hoeken 47"/>
          <p:cNvSpPr/>
          <p:nvPr/>
        </p:nvSpPr>
        <p:spPr>
          <a:xfrm>
            <a:off x="2864170" y="3214928"/>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27-29</a:t>
            </a:r>
          </a:p>
        </p:txBody>
      </p:sp>
      <p:sp>
        <p:nvSpPr>
          <p:cNvPr id="51" name="Rechthoek: afgeronde hoeken 50"/>
          <p:cNvSpPr/>
          <p:nvPr/>
        </p:nvSpPr>
        <p:spPr>
          <a:xfrm>
            <a:off x="2880278" y="3651483"/>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sp>
        <p:nvSpPr>
          <p:cNvPr id="59" name="Rechthoek: afgeronde hoeken 58"/>
          <p:cNvSpPr/>
          <p:nvPr/>
        </p:nvSpPr>
        <p:spPr>
          <a:xfrm>
            <a:off x="9607016" y="364033"/>
            <a:ext cx="899409" cy="374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1-8</a:t>
            </a:r>
          </a:p>
        </p:txBody>
      </p:sp>
      <p:cxnSp>
        <p:nvCxnSpPr>
          <p:cNvPr id="17" name="Rechte verbindingslijn 16"/>
          <p:cNvCxnSpPr>
            <a:stCxn id="137" idx="0"/>
            <a:endCxn id="59" idx="1"/>
          </p:cNvCxnSpPr>
          <p:nvPr/>
        </p:nvCxnSpPr>
        <p:spPr>
          <a:xfrm>
            <a:off x="8400348" y="551126"/>
            <a:ext cx="1206668" cy="28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flipV="1">
            <a:off x="10073640" y="640081"/>
            <a:ext cx="0" cy="45719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72" name="Zeshoek 71"/>
          <p:cNvSpPr/>
          <p:nvPr/>
        </p:nvSpPr>
        <p:spPr>
          <a:xfrm>
            <a:off x="6851259" y="3782383"/>
            <a:ext cx="1023481" cy="796413"/>
          </a:xfrm>
          <a:prstGeom prst="hexagon">
            <a:avLst/>
          </a:prstGeom>
          <a:gradFill flip="none" rotWithShape="1">
            <a:gsLst>
              <a:gs pos="50000">
                <a:schemeClr val="tx2">
                  <a:lumMod val="72000"/>
                </a:schemeClr>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Elektro- </a:t>
            </a:r>
            <a:r>
              <a:rPr lang="nl-BE" sz="800" dirty="0" err="1">
                <a:solidFill>
                  <a:schemeClr val="bg1"/>
                </a:solidFill>
              </a:rPr>
              <a:t>pneumaticahydraulica</a:t>
            </a:r>
            <a:endParaRPr lang="nl-BE" sz="800" dirty="0">
              <a:solidFill>
                <a:schemeClr val="bg1"/>
              </a:solidFill>
            </a:endParaRPr>
          </a:p>
        </p:txBody>
      </p:sp>
      <p:sp>
        <p:nvSpPr>
          <p:cNvPr id="73" name="Zeshoek 72"/>
          <p:cNvSpPr/>
          <p:nvPr/>
        </p:nvSpPr>
        <p:spPr>
          <a:xfrm>
            <a:off x="5859510" y="3530310"/>
            <a:ext cx="810064" cy="647113"/>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Hydro statica</a:t>
            </a:r>
          </a:p>
          <a:p>
            <a:pPr algn="ctr"/>
            <a:endParaRPr lang="nl-BE" sz="800" dirty="0">
              <a:solidFill>
                <a:schemeClr val="bg1"/>
              </a:solidFill>
            </a:endParaRPr>
          </a:p>
        </p:txBody>
      </p:sp>
      <p:sp>
        <p:nvSpPr>
          <p:cNvPr id="34" name="Rechthoek: afgeronde hoeken 33"/>
          <p:cNvSpPr/>
          <p:nvPr/>
        </p:nvSpPr>
        <p:spPr>
          <a:xfrm>
            <a:off x="6233160" y="1280160"/>
            <a:ext cx="883920" cy="441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Context</a:t>
            </a:r>
          </a:p>
        </p:txBody>
      </p:sp>
      <p:sp>
        <p:nvSpPr>
          <p:cNvPr id="42" name="Zeshoek 41"/>
          <p:cNvSpPr/>
          <p:nvPr/>
        </p:nvSpPr>
        <p:spPr>
          <a:xfrm>
            <a:off x="5852137" y="4174433"/>
            <a:ext cx="835854" cy="658837"/>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Thermo dynamic</a:t>
            </a:r>
          </a:p>
        </p:txBody>
      </p:sp>
      <p:cxnSp>
        <p:nvCxnSpPr>
          <p:cNvPr id="50" name="Rechte verbindingslijn met pijl 49"/>
          <p:cNvCxnSpPr>
            <a:cxnSpLocks/>
            <a:stCxn id="42" idx="5"/>
            <a:endCxn id="72" idx="3"/>
          </p:cNvCxnSpPr>
          <p:nvPr/>
        </p:nvCxnSpPr>
        <p:spPr>
          <a:xfrm>
            <a:off x="6523282" y="4174433"/>
            <a:ext cx="327977" cy="6157"/>
          </a:xfrm>
          <a:prstGeom prst="straightConnector1">
            <a:avLst/>
          </a:prstGeom>
          <a:ln w="25400">
            <a:solidFill>
              <a:schemeClr val="accent5">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Verbindingslijn: gebogen 9"/>
          <p:cNvCxnSpPr>
            <a:stCxn id="51" idx="3"/>
            <a:endCxn id="58" idx="3"/>
          </p:cNvCxnSpPr>
          <p:nvPr/>
        </p:nvCxnSpPr>
        <p:spPr>
          <a:xfrm flipV="1">
            <a:off x="3842146" y="2334162"/>
            <a:ext cx="850025" cy="1442239"/>
          </a:xfrm>
          <a:prstGeom prst="bent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734679"/>
      </p:ext>
    </p:extLst>
  </p:cSld>
  <p:clrMapOvr>
    <a:masterClrMapping/>
  </p:clrMapOvr>
  <mc:AlternateContent xmlns:mc="http://schemas.openxmlformats.org/markup-compatibility/2006" xmlns:p14="http://schemas.microsoft.com/office/powerpoint/2010/main">
    <mc:Choice Requires="p14">
      <p:transition spd="slow" p14:dur="3400" advTm="91174">
        <p14:reveal/>
      </p:transition>
    </mc:Choice>
    <mc:Fallback xmlns="">
      <p:transition spd="slow" advTm="91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4" grpId="0" animBg="1"/>
      <p:bldP spid="82" grpId="0" animBg="1"/>
      <p:bldP spid="83" grpId="0" animBg="1"/>
      <p:bldP spid="37" grpId="0" uiExpand="1" build="allAtOnce" animBg="1"/>
      <p:bldP spid="39" grpId="0" animBg="1"/>
      <p:bldP spid="41" grpId="0" animBg="1"/>
      <p:bldP spid="45" grpId="0" animBg="1"/>
      <p:bldP spid="48" grpId="0" animBg="1"/>
      <p:bldP spid="51" grpId="0" animBg="1"/>
      <p:bldP spid="59" grpId="0" animBg="1"/>
      <p:bldP spid="72" grpId="0" animBg="1"/>
      <p:bldP spid="73"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A658E-AE68-6E42-8815-F472D5384368}"/>
              </a:ext>
            </a:extLst>
          </p:cNvPr>
          <p:cNvSpPr>
            <a:spLocks noGrp="1"/>
          </p:cNvSpPr>
          <p:nvPr>
            <p:ph type="title"/>
          </p:nvPr>
        </p:nvSpPr>
        <p:spPr/>
        <p:txBody>
          <a:bodyPr>
            <a:normAutofit/>
          </a:bodyPr>
          <a:lstStyle/>
          <a:p>
            <a:r>
              <a:rPr lang="nl-BE" sz="3200" dirty="0">
                <a:solidFill>
                  <a:schemeClr val="tx2">
                    <a:lumMod val="75000"/>
                  </a:schemeClr>
                </a:solidFill>
              </a:rPr>
              <a:t>Voertuigtechnieken - onderwijsvorm</a:t>
            </a:r>
          </a:p>
        </p:txBody>
      </p:sp>
      <p:sp>
        <p:nvSpPr>
          <p:cNvPr id="4" name="Tijdelijke aanduiding voor dianummer 3">
            <a:extLst>
              <a:ext uri="{FF2B5EF4-FFF2-40B4-BE49-F238E27FC236}">
                <a16:creationId xmlns:a16="http://schemas.microsoft.com/office/drawing/2014/main" id="{87EA71F5-CA30-9A44-8C9B-DDCB9A86C729}"/>
              </a:ext>
            </a:extLst>
          </p:cNvPr>
          <p:cNvSpPr>
            <a:spLocks noGrp="1"/>
          </p:cNvSpPr>
          <p:nvPr>
            <p:ph type="sldNum" sz="quarter" idx="11"/>
          </p:nvPr>
        </p:nvSpPr>
        <p:spPr/>
        <p:txBody>
          <a:bodyPr/>
          <a:lstStyle/>
          <a:p>
            <a:fld id="{189E3A5C-986B-47BE-8F96-3787467B82A8}" type="slidenum">
              <a:rPr lang="nl-BE" smtClean="0">
                <a:solidFill>
                  <a:prstClr val="white"/>
                </a:solidFill>
              </a:rPr>
              <a:pPr/>
              <a:t>11</a:t>
            </a:fld>
            <a:endParaRPr lang="nl-BE">
              <a:solidFill>
                <a:prstClr val="white"/>
              </a:solidFill>
            </a:endParaRPr>
          </a:p>
        </p:txBody>
      </p:sp>
      <p:sp>
        <p:nvSpPr>
          <p:cNvPr id="6" name="Tijdelijke aanduiding voor inhoud 5">
            <a:extLst>
              <a:ext uri="{FF2B5EF4-FFF2-40B4-BE49-F238E27FC236}">
                <a16:creationId xmlns:a16="http://schemas.microsoft.com/office/drawing/2014/main" id="{196AAFE7-C191-AF4D-9F42-E9E429C2E996}"/>
              </a:ext>
            </a:extLst>
          </p:cNvPr>
          <p:cNvSpPr>
            <a:spLocks noGrp="1"/>
          </p:cNvSpPr>
          <p:nvPr>
            <p:ph idx="1"/>
          </p:nvPr>
        </p:nvSpPr>
        <p:spPr>
          <a:xfrm>
            <a:off x="1679509" y="1600206"/>
            <a:ext cx="10301209" cy="4525963"/>
          </a:xfrm>
        </p:spPr>
        <p:txBody>
          <a:bodyPr/>
          <a:lstStyle/>
          <a:p>
            <a:pPr>
              <a:spcAft>
                <a:spcPts val="1000"/>
              </a:spcAft>
            </a:pPr>
            <a:r>
              <a:rPr lang="nl-BE" b="1" dirty="0">
                <a:solidFill>
                  <a:srgbClr val="FF8414"/>
                </a:solidFill>
              </a:rPr>
              <a:t>Geïntegreerd projectmatig </a:t>
            </a:r>
            <a:r>
              <a:rPr lang="nl-BE" dirty="0"/>
              <a:t>werken volgens het </a:t>
            </a:r>
            <a:r>
              <a:rPr lang="nl-BE" b="1" dirty="0">
                <a:solidFill>
                  <a:srgbClr val="FF8414"/>
                </a:solidFill>
              </a:rPr>
              <a:t>technisch proces</a:t>
            </a:r>
            <a:r>
              <a:rPr lang="nl-BE" b="1" dirty="0"/>
              <a:t>.</a:t>
            </a:r>
          </a:p>
          <a:p>
            <a:pPr>
              <a:spcAft>
                <a:spcPts val="1000"/>
              </a:spcAft>
            </a:pPr>
            <a:r>
              <a:rPr lang="nl-BE" dirty="0"/>
              <a:t>Tijdens de voorbereiding van de opdracht wordt (relevante) </a:t>
            </a:r>
            <a:r>
              <a:rPr lang="nl-BE" b="1" dirty="0">
                <a:solidFill>
                  <a:srgbClr val="FF8414"/>
                </a:solidFill>
              </a:rPr>
              <a:t>kennis en inzichten</a:t>
            </a:r>
            <a:r>
              <a:rPr lang="nl-BE" dirty="0"/>
              <a:t> aangeboden om de opdracht </a:t>
            </a:r>
            <a:r>
              <a:rPr lang="nl-BE" b="1" dirty="0">
                <a:solidFill>
                  <a:srgbClr val="FF8414"/>
                </a:solidFill>
              </a:rPr>
              <a:t>voldoende sterk </a:t>
            </a:r>
            <a:r>
              <a:rPr lang="nl-BE" dirty="0"/>
              <a:t>aan te vatten.</a:t>
            </a:r>
          </a:p>
          <a:p>
            <a:pPr>
              <a:spcAft>
                <a:spcPts val="1000"/>
              </a:spcAft>
            </a:pPr>
            <a:r>
              <a:rPr lang="nl-BE" b="1" dirty="0">
                <a:solidFill>
                  <a:srgbClr val="FF8414"/>
                </a:solidFill>
              </a:rPr>
              <a:t>Gemaakte keuzes </a:t>
            </a:r>
            <a:r>
              <a:rPr lang="nl-BE" dirty="0"/>
              <a:t>binnen het technisch proces </a:t>
            </a:r>
            <a:r>
              <a:rPr lang="nl-BE" b="1" dirty="0">
                <a:solidFill>
                  <a:srgbClr val="FF8414"/>
                </a:solidFill>
              </a:rPr>
              <a:t>beargumenteren</a:t>
            </a:r>
            <a:r>
              <a:rPr lang="nl-BE" dirty="0"/>
              <a:t>.</a:t>
            </a:r>
            <a:endParaRPr lang="nl-BE" b="1" dirty="0"/>
          </a:p>
          <a:p>
            <a:pPr>
              <a:spcAft>
                <a:spcPts val="1000"/>
              </a:spcAft>
            </a:pPr>
            <a:r>
              <a:rPr lang="nl-BE" b="1" dirty="0">
                <a:solidFill>
                  <a:srgbClr val="FF8414"/>
                </a:solidFill>
              </a:rPr>
              <a:t>Vaardigheden en handelingen </a:t>
            </a:r>
            <a:r>
              <a:rPr lang="nl-BE" dirty="0"/>
              <a:t>oefenen de leerlingen in gedurende de uitvoering en realisatie. Hierbij wordt zowel het realiseren van een </a:t>
            </a:r>
            <a:r>
              <a:rPr lang="nl-BE" b="1" dirty="0">
                <a:solidFill>
                  <a:srgbClr val="FF8414"/>
                </a:solidFill>
              </a:rPr>
              <a:t>product</a:t>
            </a:r>
            <a:r>
              <a:rPr lang="nl-BE" dirty="0"/>
              <a:t> als het </a:t>
            </a:r>
            <a:r>
              <a:rPr lang="nl-BE" b="1" dirty="0">
                <a:solidFill>
                  <a:srgbClr val="FF8414"/>
                </a:solidFill>
              </a:rPr>
              <a:t>doorlopen proces </a:t>
            </a:r>
            <a:r>
              <a:rPr lang="nl-BE" dirty="0"/>
              <a:t>centraal gesteld.</a:t>
            </a:r>
          </a:p>
          <a:p>
            <a:pPr>
              <a:spcAft>
                <a:spcPts val="1000"/>
              </a:spcAft>
            </a:pPr>
            <a:r>
              <a:rPr lang="nl-BE" b="1" dirty="0">
                <a:solidFill>
                  <a:srgbClr val="FF8414"/>
                </a:solidFill>
              </a:rPr>
              <a:t>Reflectie</a:t>
            </a:r>
            <a:r>
              <a:rPr lang="nl-BE" dirty="0"/>
              <a:t> op het doorlopen proces</a:t>
            </a:r>
          </a:p>
        </p:txBody>
      </p:sp>
      <p:sp>
        <p:nvSpPr>
          <p:cNvPr id="7" name="Rechthoek 6"/>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BE" b="1" cap="all" dirty="0">
                <a:solidFill>
                  <a:prstClr val="white"/>
                </a:solidFill>
                <a:latin typeface="Trebuchet MS" panose="020B0603020202020204" pitchFamily="34" charset="0"/>
              </a:rPr>
              <a:t>Technisch proces</a:t>
            </a:r>
          </a:p>
        </p:txBody>
      </p:sp>
    </p:spTree>
    <p:extLst>
      <p:ext uri="{BB962C8B-B14F-4D97-AF65-F5344CB8AC3E}">
        <p14:creationId xmlns:p14="http://schemas.microsoft.com/office/powerpoint/2010/main" val="227938332"/>
      </p:ext>
    </p:extLst>
  </p:cSld>
  <p:clrMapOvr>
    <a:masterClrMapping/>
  </p:clrMapOvr>
  <mc:AlternateContent xmlns:mc="http://schemas.openxmlformats.org/markup-compatibility/2006" xmlns:p14="http://schemas.microsoft.com/office/powerpoint/2010/main">
    <mc:Choice Requires="p14">
      <p:transition spd="slow" p14:dur="3400" advTm="44349">
        <p14:reveal/>
      </p:transition>
    </mc:Choice>
    <mc:Fallback xmlns="">
      <p:transition spd="slow" advTm="4434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2450782" y="810577"/>
            <a:ext cx="6010275" cy="3895725"/>
          </a:xfrm>
          <a:prstGeom prst="rect">
            <a:avLst/>
          </a:prstGeom>
        </p:spPr>
      </p:pic>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11"/>
          </p:nvPr>
        </p:nvSpPr>
        <p:spPr/>
        <p:txBody>
          <a:bodyPr/>
          <a:lstStyle/>
          <a:p>
            <a:fld id="{189E3A5C-986B-47BE-8F96-3787467B82A8}" type="slidenum">
              <a:rPr lang="nl-BE" smtClean="0">
                <a:solidFill>
                  <a:prstClr val="white"/>
                </a:solidFill>
              </a:rPr>
              <a:pPr/>
              <a:t>12</a:t>
            </a:fld>
            <a:endParaRPr lang="nl-BE">
              <a:solidFill>
                <a:prstClr val="white"/>
              </a:solidFill>
            </a:endParaRPr>
          </a:p>
        </p:txBody>
      </p:sp>
      <p:sp>
        <p:nvSpPr>
          <p:cNvPr id="5" name="Rechthoek 4">
            <a:extLst>
              <a:ext uri="{FF2B5EF4-FFF2-40B4-BE49-F238E27FC236}">
                <a16:creationId xmlns:a16="http://schemas.microsoft.com/office/drawing/2014/main" id="{0AF0F989-6B28-4B66-B100-1F8FE455A187}"/>
              </a:ext>
            </a:extLst>
          </p:cNvPr>
          <p:cNvSpPr/>
          <p:nvPr/>
        </p:nvSpPr>
        <p:spPr>
          <a:xfrm>
            <a:off x="9174098"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leerdoelen</a:t>
            </a:r>
            <a:endParaRPr lang="nl-BE" b="1" cap="all">
              <a:solidFill>
                <a:prstClr val="white"/>
              </a:solidFill>
              <a:latin typeface="Trebuchet MS" panose="020B0603020202020204" pitchFamily="34" charset="0"/>
            </a:endParaRPr>
          </a:p>
        </p:txBody>
      </p:sp>
      <p:sp>
        <p:nvSpPr>
          <p:cNvPr id="37" name="Bijschrift: gebogen lijn 36">
            <a:extLst>
              <a:ext uri="{FF2B5EF4-FFF2-40B4-BE49-F238E27FC236}">
                <a16:creationId xmlns:a16="http://schemas.microsoft.com/office/drawing/2014/main" id="{6AE8D826-C8B3-433B-8F3F-ACF903449425}"/>
              </a:ext>
            </a:extLst>
          </p:cNvPr>
          <p:cNvSpPr/>
          <p:nvPr/>
        </p:nvSpPr>
        <p:spPr>
          <a:xfrm>
            <a:off x="4286357" y="202092"/>
            <a:ext cx="2235479" cy="200231"/>
          </a:xfrm>
          <a:prstGeom prst="borderCallout2">
            <a:avLst>
              <a:gd name="adj1" fmla="val 127681"/>
              <a:gd name="adj2" fmla="val 48707"/>
              <a:gd name="adj3" fmla="val 240801"/>
              <a:gd name="adj4" fmla="val 38122"/>
              <a:gd name="adj5" fmla="val 293125"/>
              <a:gd name="adj6" fmla="val 3221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Rubriek</a:t>
            </a:r>
          </a:p>
        </p:txBody>
      </p:sp>
      <p:sp>
        <p:nvSpPr>
          <p:cNvPr id="39" name="Bijschrift: gebogen lijn 38">
            <a:extLst>
              <a:ext uri="{FF2B5EF4-FFF2-40B4-BE49-F238E27FC236}">
                <a16:creationId xmlns:a16="http://schemas.microsoft.com/office/drawing/2014/main" id="{AA1C8CE5-D729-43DB-8699-A9DA3EB9349F}"/>
              </a:ext>
            </a:extLst>
          </p:cNvPr>
          <p:cNvSpPr/>
          <p:nvPr/>
        </p:nvSpPr>
        <p:spPr>
          <a:xfrm>
            <a:off x="8226389" y="986888"/>
            <a:ext cx="2235479" cy="200231"/>
          </a:xfrm>
          <a:prstGeom prst="borderCallout2">
            <a:avLst>
              <a:gd name="adj1" fmla="val 48626"/>
              <a:gd name="adj2" fmla="val -3746"/>
              <a:gd name="adj3" fmla="val 103953"/>
              <a:gd name="adj4" fmla="val -21546"/>
              <a:gd name="adj5" fmla="val 171405"/>
              <a:gd name="adj6" fmla="val -2918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Leerdoel</a:t>
            </a:r>
          </a:p>
        </p:txBody>
      </p:sp>
      <p:sp>
        <p:nvSpPr>
          <p:cNvPr id="41" name="Bijschrift: gebogen lijn 40">
            <a:extLst>
              <a:ext uri="{FF2B5EF4-FFF2-40B4-BE49-F238E27FC236}">
                <a16:creationId xmlns:a16="http://schemas.microsoft.com/office/drawing/2014/main" id="{5C0C61EB-64B3-4599-9D20-FAE85E232E55}"/>
              </a:ext>
            </a:extLst>
          </p:cNvPr>
          <p:cNvSpPr/>
          <p:nvPr/>
        </p:nvSpPr>
        <p:spPr>
          <a:xfrm>
            <a:off x="6718098" y="1770308"/>
            <a:ext cx="2235479" cy="200231"/>
          </a:xfrm>
          <a:prstGeom prst="borderCallout2">
            <a:avLst>
              <a:gd name="adj1" fmla="val 48626"/>
              <a:gd name="adj2" fmla="val -3746"/>
              <a:gd name="adj3" fmla="val 95574"/>
              <a:gd name="adj4" fmla="val -16667"/>
              <a:gd name="adj5" fmla="val 138200"/>
              <a:gd name="adj6" fmla="val -72659"/>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Afbakening </a:t>
            </a:r>
            <a:endParaRPr lang="nl-BE" sz="1350"/>
          </a:p>
        </p:txBody>
      </p:sp>
      <p:sp>
        <p:nvSpPr>
          <p:cNvPr id="42" name="Bijschrift: gebogen lijn 41">
            <a:extLst>
              <a:ext uri="{FF2B5EF4-FFF2-40B4-BE49-F238E27FC236}">
                <a16:creationId xmlns:a16="http://schemas.microsoft.com/office/drawing/2014/main" id="{7864AACA-7F8E-43E4-BEAF-54A1BA426C2D}"/>
              </a:ext>
            </a:extLst>
          </p:cNvPr>
          <p:cNvSpPr/>
          <p:nvPr/>
        </p:nvSpPr>
        <p:spPr>
          <a:xfrm>
            <a:off x="5348356" y="2480866"/>
            <a:ext cx="2235479" cy="200231"/>
          </a:xfrm>
          <a:prstGeom prst="borderCallout2">
            <a:avLst>
              <a:gd name="adj1" fmla="val 48626"/>
              <a:gd name="adj2" fmla="val -3746"/>
              <a:gd name="adj3" fmla="val 95574"/>
              <a:gd name="adj4" fmla="val -16667"/>
              <a:gd name="adj5" fmla="val 100022"/>
              <a:gd name="adj6" fmla="val -26601"/>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Opsomming</a:t>
            </a:r>
            <a:endParaRPr lang="nl-BE" sz="1350"/>
          </a:p>
        </p:txBody>
      </p:sp>
      <p:sp>
        <p:nvSpPr>
          <p:cNvPr id="43" name="Bijschrift: gebogen lijn 42">
            <a:extLst>
              <a:ext uri="{FF2B5EF4-FFF2-40B4-BE49-F238E27FC236}">
                <a16:creationId xmlns:a16="http://schemas.microsoft.com/office/drawing/2014/main" id="{1F070F38-CC3A-4791-936A-1FCAC7C8AD2C}"/>
              </a:ext>
            </a:extLst>
          </p:cNvPr>
          <p:cNvSpPr/>
          <p:nvPr/>
        </p:nvSpPr>
        <p:spPr>
          <a:xfrm>
            <a:off x="8014779" y="4218295"/>
            <a:ext cx="2235479" cy="200231"/>
          </a:xfrm>
          <a:prstGeom prst="borderCallout2">
            <a:avLst>
              <a:gd name="adj1" fmla="val 48626"/>
              <a:gd name="adj2" fmla="val -3746"/>
              <a:gd name="adj3" fmla="val 45298"/>
              <a:gd name="adj4" fmla="val -14791"/>
              <a:gd name="adj5" fmla="val 52750"/>
              <a:gd name="adj6" fmla="val -13865"/>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Suggesties</a:t>
            </a:r>
            <a:endParaRPr lang="nl-BE" sz="1350"/>
          </a:p>
        </p:txBody>
      </p:sp>
      <p:sp>
        <p:nvSpPr>
          <p:cNvPr id="44" name="Bijschrift: gebogen lijn 43">
            <a:extLst>
              <a:ext uri="{FF2B5EF4-FFF2-40B4-BE49-F238E27FC236}">
                <a16:creationId xmlns:a16="http://schemas.microsoft.com/office/drawing/2014/main" id="{EAACE205-A5DF-487F-9231-110B6723C61A}"/>
              </a:ext>
            </a:extLst>
          </p:cNvPr>
          <p:cNvSpPr/>
          <p:nvPr/>
        </p:nvSpPr>
        <p:spPr>
          <a:xfrm>
            <a:off x="7380411" y="5348548"/>
            <a:ext cx="3290655" cy="611985"/>
          </a:xfrm>
          <a:prstGeom prst="borderCallout2">
            <a:avLst>
              <a:gd name="adj1" fmla="val 59563"/>
              <a:gd name="adj2" fmla="val -2658"/>
              <a:gd name="adj3" fmla="val 106511"/>
              <a:gd name="adj4" fmla="val -7087"/>
              <a:gd name="adj5" fmla="val 107397"/>
              <a:gd name="adj6" fmla="val -22998"/>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dirty="0"/>
              <a:t>Bij sommige LPD</a:t>
            </a:r>
          </a:p>
          <a:p>
            <a:r>
              <a:rPr lang="nl-NL" sz="1350" dirty="0"/>
              <a:t>samenhang met andere vakken</a:t>
            </a:r>
            <a:endParaRPr lang="nl-BE" sz="1350" dirty="0"/>
          </a:p>
        </p:txBody>
      </p:sp>
      <p:sp>
        <p:nvSpPr>
          <p:cNvPr id="2" name="Tekstballon: ovaal 1">
            <a:extLst>
              <a:ext uri="{FF2B5EF4-FFF2-40B4-BE49-F238E27FC236}">
                <a16:creationId xmlns:a16="http://schemas.microsoft.com/office/drawing/2014/main" id="{9193EC7F-7CF8-46BC-A698-A2AB80E632F4}"/>
              </a:ext>
            </a:extLst>
          </p:cNvPr>
          <p:cNvSpPr/>
          <p:nvPr/>
        </p:nvSpPr>
        <p:spPr>
          <a:xfrm>
            <a:off x="1574282" y="1546362"/>
            <a:ext cx="1281869" cy="811851"/>
          </a:xfrm>
          <a:prstGeom prst="wedgeEllipseCallout">
            <a:avLst>
              <a:gd name="adj1" fmla="val 63167"/>
              <a:gd name="adj2" fmla="val 340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Moetjes</a:t>
            </a:r>
            <a:endParaRPr lang="nl-BE" sz="1600"/>
          </a:p>
        </p:txBody>
      </p:sp>
      <p:sp>
        <p:nvSpPr>
          <p:cNvPr id="45" name="Tekstballon: ovaal 44">
            <a:extLst>
              <a:ext uri="{FF2B5EF4-FFF2-40B4-BE49-F238E27FC236}">
                <a16:creationId xmlns:a16="http://schemas.microsoft.com/office/drawing/2014/main" id="{0FB3C324-DB1B-4625-A36E-85EF3C02F9CB}"/>
              </a:ext>
            </a:extLst>
          </p:cNvPr>
          <p:cNvSpPr/>
          <p:nvPr/>
        </p:nvSpPr>
        <p:spPr>
          <a:xfrm>
            <a:off x="1562161" y="3445912"/>
            <a:ext cx="1281869" cy="811851"/>
          </a:xfrm>
          <a:prstGeom prst="wedgeEllipseCallout">
            <a:avLst>
              <a:gd name="adj1" fmla="val 63167"/>
              <a:gd name="adj2" fmla="val 34079"/>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Magjes</a:t>
            </a:r>
            <a:endParaRPr lang="nl-BE" sz="1600"/>
          </a:p>
        </p:txBody>
      </p:sp>
      <p:cxnSp>
        <p:nvCxnSpPr>
          <p:cNvPr id="6" name="Rechte verbindingslijn 5">
            <a:extLst>
              <a:ext uri="{FF2B5EF4-FFF2-40B4-BE49-F238E27FC236}">
                <a16:creationId xmlns:a16="http://schemas.microsoft.com/office/drawing/2014/main" id="{6D6017F2-5DED-4B86-A624-9903A96F139A}"/>
              </a:ext>
            </a:extLst>
          </p:cNvPr>
          <p:cNvCxnSpPr/>
          <p:nvPr/>
        </p:nvCxnSpPr>
        <p:spPr>
          <a:xfrm>
            <a:off x="4004556" y="1485557"/>
            <a:ext cx="396000" cy="0"/>
          </a:xfrm>
          <a:prstGeom prst="line">
            <a:avLst/>
          </a:prstGeom>
          <a:ln w="38100">
            <a:solidFill>
              <a:srgbClr val="F95817"/>
            </a:solidFill>
          </a:ln>
        </p:spPr>
        <p:style>
          <a:lnRef idx="1">
            <a:schemeClr val="accent4"/>
          </a:lnRef>
          <a:fillRef idx="0">
            <a:schemeClr val="accent4"/>
          </a:fillRef>
          <a:effectRef idx="0">
            <a:schemeClr val="accent4"/>
          </a:effectRef>
          <a:fontRef idx="minor">
            <a:schemeClr val="tx1"/>
          </a:fontRef>
        </p:style>
      </p:cxnSp>
      <p:sp>
        <p:nvSpPr>
          <p:cNvPr id="46" name="Bijschrift: gebogen lijn 45">
            <a:extLst>
              <a:ext uri="{FF2B5EF4-FFF2-40B4-BE49-F238E27FC236}">
                <a16:creationId xmlns:a16="http://schemas.microsoft.com/office/drawing/2014/main" id="{BDA536AD-F637-4833-9471-1DCC16593ED4}"/>
              </a:ext>
            </a:extLst>
          </p:cNvPr>
          <p:cNvSpPr/>
          <p:nvPr/>
        </p:nvSpPr>
        <p:spPr>
          <a:xfrm>
            <a:off x="5708656" y="953245"/>
            <a:ext cx="1796174" cy="230113"/>
          </a:xfrm>
          <a:prstGeom prst="borderCallout2">
            <a:avLst>
              <a:gd name="adj1" fmla="val 48626"/>
              <a:gd name="adj2" fmla="val -3746"/>
              <a:gd name="adj3" fmla="val 105670"/>
              <a:gd name="adj4" fmla="val -76258"/>
              <a:gd name="adj5" fmla="val 152803"/>
              <a:gd name="adj6" fmla="val -80434"/>
            </a:avLst>
          </a:prstGeom>
          <a:solidFill>
            <a:schemeClr val="tx2"/>
          </a:soli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350"/>
              <a:t>Werkwoord</a:t>
            </a:r>
          </a:p>
        </p:txBody>
      </p:sp>
      <p:sp>
        <p:nvSpPr>
          <p:cNvPr id="21" name="Tekstvak 20">
            <a:extLst>
              <a:ext uri="{FF2B5EF4-FFF2-40B4-BE49-F238E27FC236}">
                <a16:creationId xmlns:a16="http://schemas.microsoft.com/office/drawing/2014/main" id="{CDA39B33-37B2-4EFA-9D2A-D6929CE27DCA}"/>
              </a:ext>
            </a:extLst>
          </p:cNvPr>
          <p:cNvSpPr txBox="1"/>
          <p:nvPr/>
        </p:nvSpPr>
        <p:spPr>
          <a:xfrm>
            <a:off x="7963432" y="1723364"/>
            <a:ext cx="938077" cy="276999"/>
          </a:xfrm>
          <a:prstGeom prst="rect">
            <a:avLst/>
          </a:prstGeom>
          <a:noFill/>
        </p:spPr>
        <p:txBody>
          <a:bodyPr wrap="none" rtlCol="0">
            <a:spAutoFit/>
          </a:bodyPr>
          <a:lstStyle/>
          <a:p>
            <a:r>
              <a:rPr lang="nl-NL" sz="1200" b="1" dirty="0">
                <a:solidFill>
                  <a:srgbClr val="FF0000"/>
                </a:solidFill>
              </a:rPr>
              <a:t>Diepgang !</a:t>
            </a:r>
            <a:endParaRPr lang="nl-BE" sz="1200" b="1" dirty="0">
              <a:solidFill>
                <a:srgbClr val="FF0000"/>
              </a:solidFill>
            </a:endParaRPr>
          </a:p>
        </p:txBody>
      </p:sp>
      <p:sp>
        <p:nvSpPr>
          <p:cNvPr id="23" name="Tekstvak 22">
            <a:extLst>
              <a:ext uri="{FF2B5EF4-FFF2-40B4-BE49-F238E27FC236}">
                <a16:creationId xmlns:a16="http://schemas.microsoft.com/office/drawing/2014/main" id="{5EA1BC1F-01F5-44F0-AF71-FC77EFFFA474}"/>
              </a:ext>
            </a:extLst>
          </p:cNvPr>
          <p:cNvSpPr txBox="1"/>
          <p:nvPr/>
        </p:nvSpPr>
        <p:spPr>
          <a:xfrm>
            <a:off x="6518275" y="2442967"/>
            <a:ext cx="938077" cy="276999"/>
          </a:xfrm>
          <a:prstGeom prst="rect">
            <a:avLst/>
          </a:prstGeom>
          <a:noFill/>
        </p:spPr>
        <p:txBody>
          <a:bodyPr wrap="none" rtlCol="0">
            <a:spAutoFit/>
          </a:bodyPr>
          <a:lstStyle/>
          <a:p>
            <a:r>
              <a:rPr lang="nl-NL" sz="1200" b="1" dirty="0">
                <a:solidFill>
                  <a:srgbClr val="FF0000"/>
                </a:solidFill>
              </a:rPr>
              <a:t>Diepgang !</a:t>
            </a:r>
            <a:endParaRPr lang="nl-BE" sz="1200" b="1" dirty="0">
              <a:solidFill>
                <a:srgbClr val="FF0000"/>
              </a:solidFill>
            </a:endParaRPr>
          </a:p>
        </p:txBody>
      </p:sp>
      <p:sp>
        <p:nvSpPr>
          <p:cNvPr id="25" name="Tekstvak 24">
            <a:extLst>
              <a:ext uri="{FF2B5EF4-FFF2-40B4-BE49-F238E27FC236}">
                <a16:creationId xmlns:a16="http://schemas.microsoft.com/office/drawing/2014/main" id="{05043863-1DCF-4696-B753-5AC23465091C}"/>
              </a:ext>
            </a:extLst>
          </p:cNvPr>
          <p:cNvSpPr txBox="1"/>
          <p:nvPr/>
        </p:nvSpPr>
        <p:spPr>
          <a:xfrm>
            <a:off x="9414773" y="4179910"/>
            <a:ext cx="938077" cy="276999"/>
          </a:xfrm>
          <a:prstGeom prst="rect">
            <a:avLst/>
          </a:prstGeom>
          <a:noFill/>
        </p:spPr>
        <p:txBody>
          <a:bodyPr wrap="square" rtlCol="0">
            <a:spAutoFit/>
          </a:bodyPr>
          <a:lstStyle/>
          <a:p>
            <a:r>
              <a:rPr lang="nl-NL" sz="1200" b="1">
                <a:solidFill>
                  <a:srgbClr val="FF0000"/>
                </a:solidFill>
              </a:rPr>
              <a:t>Diepgang !</a:t>
            </a:r>
            <a:endParaRPr lang="nl-BE" sz="1200" b="1">
              <a:solidFill>
                <a:srgbClr val="FF0000"/>
              </a:solidFill>
            </a:endParaRPr>
          </a:p>
        </p:txBody>
      </p:sp>
      <p:sp>
        <p:nvSpPr>
          <p:cNvPr id="26" name="Tekstvak 25">
            <a:extLst>
              <a:ext uri="{FF2B5EF4-FFF2-40B4-BE49-F238E27FC236}">
                <a16:creationId xmlns:a16="http://schemas.microsoft.com/office/drawing/2014/main" id="{C2037134-DFF7-46C2-A296-E5A222388725}"/>
              </a:ext>
            </a:extLst>
          </p:cNvPr>
          <p:cNvSpPr txBox="1"/>
          <p:nvPr/>
        </p:nvSpPr>
        <p:spPr>
          <a:xfrm>
            <a:off x="9649869" y="5365974"/>
            <a:ext cx="938077" cy="276999"/>
          </a:xfrm>
          <a:prstGeom prst="rect">
            <a:avLst/>
          </a:prstGeom>
          <a:noFill/>
        </p:spPr>
        <p:txBody>
          <a:bodyPr wrap="none" rtlCol="0">
            <a:spAutoFit/>
          </a:bodyPr>
          <a:lstStyle/>
          <a:p>
            <a:r>
              <a:rPr lang="nl-NL" sz="1200" b="1" dirty="0">
                <a:solidFill>
                  <a:srgbClr val="FF0000"/>
                </a:solidFill>
              </a:rPr>
              <a:t>Diepgang !</a:t>
            </a:r>
            <a:endParaRPr lang="nl-BE" sz="1200" b="1" dirty="0">
              <a:solidFill>
                <a:srgbClr val="FF0000"/>
              </a:solidFill>
            </a:endParaRPr>
          </a:p>
        </p:txBody>
      </p:sp>
      <p:pic>
        <p:nvPicPr>
          <p:cNvPr id="7" name="Afbeelding 6">
            <a:extLst>
              <a:ext uri="{FF2B5EF4-FFF2-40B4-BE49-F238E27FC236}">
                <a16:creationId xmlns:a16="http://schemas.microsoft.com/office/drawing/2014/main" id="{5B494400-2DD6-4241-8BE5-B4162A811840}"/>
              </a:ext>
            </a:extLst>
          </p:cNvPr>
          <p:cNvPicPr>
            <a:picLocks noChangeAspect="1"/>
          </p:cNvPicPr>
          <p:nvPr/>
        </p:nvPicPr>
        <p:blipFill>
          <a:blip r:embed="rId4"/>
          <a:stretch>
            <a:fillRect/>
          </a:stretch>
        </p:blipFill>
        <p:spPr>
          <a:xfrm>
            <a:off x="7756622" y="1781024"/>
            <a:ext cx="139707" cy="158758"/>
          </a:xfrm>
          <a:prstGeom prst="rect">
            <a:avLst/>
          </a:prstGeom>
        </p:spPr>
      </p:pic>
      <p:pic>
        <p:nvPicPr>
          <p:cNvPr id="9" name="Afbeelding 8">
            <a:extLst>
              <a:ext uri="{FF2B5EF4-FFF2-40B4-BE49-F238E27FC236}">
                <a16:creationId xmlns:a16="http://schemas.microsoft.com/office/drawing/2014/main" id="{27E8FFCF-0539-4960-8853-469B3391CFCF}"/>
              </a:ext>
            </a:extLst>
          </p:cNvPr>
          <p:cNvPicPr>
            <a:picLocks noChangeAspect="1"/>
          </p:cNvPicPr>
          <p:nvPr/>
        </p:nvPicPr>
        <p:blipFill>
          <a:blip r:embed="rId5"/>
          <a:stretch>
            <a:fillRect/>
          </a:stretch>
        </p:blipFill>
        <p:spPr>
          <a:xfrm>
            <a:off x="6423889" y="2514234"/>
            <a:ext cx="95255" cy="120656"/>
          </a:xfrm>
          <a:prstGeom prst="rect">
            <a:avLst/>
          </a:prstGeom>
        </p:spPr>
      </p:pic>
      <p:pic>
        <p:nvPicPr>
          <p:cNvPr id="11" name="Afbeelding 10">
            <a:extLst>
              <a:ext uri="{FF2B5EF4-FFF2-40B4-BE49-F238E27FC236}">
                <a16:creationId xmlns:a16="http://schemas.microsoft.com/office/drawing/2014/main" id="{E3DBBC6C-B381-494A-89CF-1D9D6CFCDC98}"/>
              </a:ext>
            </a:extLst>
          </p:cNvPr>
          <p:cNvPicPr>
            <a:picLocks noChangeAspect="1"/>
          </p:cNvPicPr>
          <p:nvPr/>
        </p:nvPicPr>
        <p:blipFill>
          <a:blip r:embed="rId6"/>
          <a:stretch>
            <a:fillRect/>
          </a:stretch>
        </p:blipFill>
        <p:spPr>
          <a:xfrm>
            <a:off x="9015340" y="4238275"/>
            <a:ext cx="158758" cy="158758"/>
          </a:xfrm>
          <a:prstGeom prst="rect">
            <a:avLst/>
          </a:prstGeom>
        </p:spPr>
      </p:pic>
      <p:sp>
        <p:nvSpPr>
          <p:cNvPr id="3" name="Ovaal 2">
            <a:extLst>
              <a:ext uri="{FF2B5EF4-FFF2-40B4-BE49-F238E27FC236}">
                <a16:creationId xmlns:a16="http://schemas.microsoft.com/office/drawing/2014/main" id="{2BF70D9E-3590-4FE5-BAD9-4501841A6142}"/>
              </a:ext>
            </a:extLst>
          </p:cNvPr>
          <p:cNvSpPr/>
          <p:nvPr/>
        </p:nvSpPr>
        <p:spPr>
          <a:xfrm>
            <a:off x="7891577" y="1691650"/>
            <a:ext cx="1053764" cy="3813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Ovaal 27">
            <a:extLst>
              <a:ext uri="{FF2B5EF4-FFF2-40B4-BE49-F238E27FC236}">
                <a16:creationId xmlns:a16="http://schemas.microsoft.com/office/drawing/2014/main" id="{BE2ADA79-F8D3-4721-B4DA-0D1727DF632D}"/>
              </a:ext>
            </a:extLst>
          </p:cNvPr>
          <p:cNvSpPr/>
          <p:nvPr/>
        </p:nvSpPr>
        <p:spPr>
          <a:xfrm>
            <a:off x="8014778" y="4148677"/>
            <a:ext cx="997087" cy="38135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rechts 9">
            <a:extLst>
              <a:ext uri="{FF2B5EF4-FFF2-40B4-BE49-F238E27FC236}">
                <a16:creationId xmlns:a16="http://schemas.microsoft.com/office/drawing/2014/main" id="{D5E578D2-2A46-4594-BC0D-AB67C19BE1D7}"/>
              </a:ext>
            </a:extLst>
          </p:cNvPr>
          <p:cNvSpPr/>
          <p:nvPr/>
        </p:nvSpPr>
        <p:spPr>
          <a:xfrm rot="5400000">
            <a:off x="6103125" y="754996"/>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0" name="Pijl: rechts 29">
            <a:extLst>
              <a:ext uri="{FF2B5EF4-FFF2-40B4-BE49-F238E27FC236}">
                <a16:creationId xmlns:a16="http://schemas.microsoft.com/office/drawing/2014/main" id="{F444DF29-D978-4758-B83C-A4BEBE717969}"/>
              </a:ext>
            </a:extLst>
          </p:cNvPr>
          <p:cNvSpPr/>
          <p:nvPr/>
        </p:nvSpPr>
        <p:spPr>
          <a:xfrm rot="5400000">
            <a:off x="8388956" y="4036605"/>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1" name="Pijl: rechts 30">
            <a:extLst>
              <a:ext uri="{FF2B5EF4-FFF2-40B4-BE49-F238E27FC236}">
                <a16:creationId xmlns:a16="http://schemas.microsoft.com/office/drawing/2014/main" id="{425A2903-8A47-4B10-9C8A-A01DB3D55E33}"/>
              </a:ext>
            </a:extLst>
          </p:cNvPr>
          <p:cNvSpPr/>
          <p:nvPr/>
        </p:nvSpPr>
        <p:spPr>
          <a:xfrm rot="5400000">
            <a:off x="7158016" y="1589143"/>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2" name="Pijl: rechts 31">
            <a:extLst>
              <a:ext uri="{FF2B5EF4-FFF2-40B4-BE49-F238E27FC236}">
                <a16:creationId xmlns:a16="http://schemas.microsoft.com/office/drawing/2014/main" id="{3A25BDD7-2EF4-4D68-9ED8-7EADB75EE8AE}"/>
              </a:ext>
            </a:extLst>
          </p:cNvPr>
          <p:cNvSpPr/>
          <p:nvPr/>
        </p:nvSpPr>
        <p:spPr>
          <a:xfrm rot="5400000">
            <a:off x="8650895" y="5109976"/>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3" name="Pijl: rechts 32">
            <a:extLst>
              <a:ext uri="{FF2B5EF4-FFF2-40B4-BE49-F238E27FC236}">
                <a16:creationId xmlns:a16="http://schemas.microsoft.com/office/drawing/2014/main" id="{93ACE1A5-81E3-45BC-B2B4-1D07817C80B1}"/>
              </a:ext>
            </a:extLst>
          </p:cNvPr>
          <p:cNvSpPr/>
          <p:nvPr/>
        </p:nvSpPr>
        <p:spPr>
          <a:xfrm rot="5400000">
            <a:off x="5952538" y="2286387"/>
            <a:ext cx="223129" cy="76122"/>
          </a:xfrm>
          <a:prstGeom prst="rightArrow">
            <a:avLst/>
          </a:prstGeom>
          <a:solidFill>
            <a:srgbClr val="F95817"/>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5" name="Tekstvak 34">
            <a:extLst>
              <a:ext uri="{FF2B5EF4-FFF2-40B4-BE49-F238E27FC236}">
                <a16:creationId xmlns:a16="http://schemas.microsoft.com/office/drawing/2014/main" id="{FBDF93CA-4384-4DFF-B8A2-385656DE958E}"/>
              </a:ext>
            </a:extLst>
          </p:cNvPr>
          <p:cNvSpPr txBox="1"/>
          <p:nvPr/>
        </p:nvSpPr>
        <p:spPr>
          <a:xfrm>
            <a:off x="6644052" y="929801"/>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pic>
        <p:nvPicPr>
          <p:cNvPr id="14" name="Afbeelding 13"/>
          <p:cNvPicPr>
            <a:picLocks noChangeAspect="1"/>
          </p:cNvPicPr>
          <p:nvPr/>
        </p:nvPicPr>
        <p:blipFill>
          <a:blip r:embed="rId7"/>
          <a:stretch>
            <a:fillRect/>
          </a:stretch>
        </p:blipFill>
        <p:spPr>
          <a:xfrm>
            <a:off x="1356360" y="4731479"/>
            <a:ext cx="5157787" cy="1640745"/>
          </a:xfrm>
          <a:prstGeom prst="rect">
            <a:avLst/>
          </a:prstGeom>
        </p:spPr>
      </p:pic>
      <p:sp>
        <p:nvSpPr>
          <p:cNvPr id="34" name="Titel 2"/>
          <p:cNvSpPr>
            <a:spLocks noGrp="1"/>
          </p:cNvSpPr>
          <p:nvPr>
            <p:ph type="title"/>
          </p:nvPr>
        </p:nvSpPr>
        <p:spPr>
          <a:xfrm>
            <a:off x="1611272" y="0"/>
            <a:ext cx="9902892" cy="1143000"/>
          </a:xfrm>
        </p:spPr>
        <p:txBody>
          <a:bodyPr/>
          <a:lstStyle/>
          <a:p>
            <a:r>
              <a:rPr lang="nl-NL" dirty="0"/>
              <a:t>Terminologie</a:t>
            </a:r>
          </a:p>
        </p:txBody>
      </p:sp>
    </p:spTree>
    <p:extLst>
      <p:ext uri="{BB962C8B-B14F-4D97-AF65-F5344CB8AC3E}">
        <p14:creationId xmlns:p14="http://schemas.microsoft.com/office/powerpoint/2010/main" val="842298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P spid="43" grpId="0" animBg="1"/>
      <p:bldP spid="44" grpId="0" animBg="1"/>
      <p:bldP spid="2" grpId="0" animBg="1"/>
      <p:bldP spid="45" grpId="0" animBg="1"/>
      <p:bldP spid="46" grpId="0" animBg="1"/>
      <p:bldP spid="21" grpId="0"/>
      <p:bldP spid="23" grpId="0"/>
      <p:bldP spid="25" grpId="0"/>
      <p:bldP spid="26" grpId="0"/>
      <p:bldP spid="3" grpId="0" animBg="1"/>
      <p:bldP spid="28" grpId="0" animBg="1"/>
      <p:bldP spid="10" grpId="0" animBg="1"/>
      <p:bldP spid="30" grpId="0" animBg="1"/>
      <p:bldP spid="31" grpId="0" animBg="1"/>
      <p:bldP spid="32" grpId="0" animBg="1"/>
      <p:bldP spid="33"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1"/>
          </p:nvPr>
        </p:nvSpPr>
        <p:spPr/>
        <p:txBody>
          <a:bodyPr/>
          <a:lstStyle/>
          <a:p>
            <a:fld id="{189E3A5C-986B-47BE-8F96-3787467B82A8}" type="slidenum">
              <a:rPr lang="nl-BE" smtClean="0">
                <a:solidFill>
                  <a:prstClr val="white"/>
                </a:solidFill>
              </a:rPr>
              <a:pPr/>
              <a:t>13</a:t>
            </a:fld>
            <a:endParaRPr lang="nl-BE">
              <a:solidFill>
                <a:prstClr val="white"/>
              </a:solidFill>
            </a:endParaRPr>
          </a:p>
        </p:txBody>
      </p:sp>
      <p:sp>
        <p:nvSpPr>
          <p:cNvPr id="3" name="Titel 2"/>
          <p:cNvSpPr>
            <a:spLocks noGrp="1"/>
          </p:cNvSpPr>
          <p:nvPr>
            <p:ph type="title"/>
          </p:nvPr>
        </p:nvSpPr>
        <p:spPr>
          <a:xfrm>
            <a:off x="1408577" y="206904"/>
            <a:ext cx="9902892" cy="1143000"/>
          </a:xfrm>
        </p:spPr>
        <p:txBody>
          <a:bodyPr/>
          <a:lstStyle/>
          <a:p>
            <a:r>
              <a:rPr lang="nl-BE" dirty="0"/>
              <a:t>Differentiatie  - </a:t>
            </a:r>
            <a:r>
              <a:rPr lang="nl-BE" dirty="0">
                <a:solidFill>
                  <a:srgbClr val="FF8414"/>
                </a:solidFill>
              </a:rPr>
              <a:t>open</a:t>
            </a:r>
            <a:r>
              <a:rPr lang="nl-BE" dirty="0"/>
              <a:t> leerplan</a:t>
            </a:r>
          </a:p>
        </p:txBody>
      </p:sp>
      <p:sp>
        <p:nvSpPr>
          <p:cNvPr id="4" name="Tijdelijke aanduiding voor inhoud 3"/>
          <p:cNvSpPr>
            <a:spLocks noGrp="1"/>
          </p:cNvSpPr>
          <p:nvPr>
            <p:ph idx="1"/>
          </p:nvPr>
        </p:nvSpPr>
        <p:spPr>
          <a:xfrm>
            <a:off x="1154575" y="1244605"/>
            <a:ext cx="9902891" cy="4525963"/>
          </a:xfrm>
        </p:spPr>
        <p:txBody>
          <a:bodyPr>
            <a:normAutofit/>
          </a:bodyPr>
          <a:lstStyle/>
          <a:p>
            <a:r>
              <a:rPr lang="nl-BE" sz="2000" dirty="0"/>
              <a:t>De nieuwe leerplannen bieden volop kansen om </a:t>
            </a:r>
            <a:r>
              <a:rPr lang="nl-BE" sz="2000" dirty="0">
                <a:solidFill>
                  <a:srgbClr val="FF8414"/>
                </a:solidFill>
              </a:rPr>
              <a:t>gedifferentieerd te werken</a:t>
            </a:r>
            <a:r>
              <a:rPr lang="nl-BE" sz="2000" dirty="0"/>
              <a:t>. </a:t>
            </a:r>
          </a:p>
          <a:p>
            <a:r>
              <a:rPr lang="nl-BE" sz="2000" dirty="0"/>
              <a:t>Ze laten toe om te differentiëren op verschillende manieren:</a:t>
            </a:r>
          </a:p>
          <a:p>
            <a:pPr marL="0" indent="0">
              <a:buNone/>
            </a:pPr>
            <a:r>
              <a:rPr lang="nl-BE" sz="2000" dirty="0"/>
              <a:t>	• verschillende </a:t>
            </a:r>
            <a:r>
              <a:rPr lang="nl-BE" sz="2000" dirty="0">
                <a:solidFill>
                  <a:srgbClr val="FF8414"/>
                </a:solidFill>
              </a:rPr>
              <a:t>inhoudelijke</a:t>
            </a:r>
            <a:r>
              <a:rPr lang="nl-BE" sz="2000" dirty="0"/>
              <a:t> </a:t>
            </a:r>
            <a:r>
              <a:rPr lang="nl-BE" sz="2000" dirty="0">
                <a:solidFill>
                  <a:srgbClr val="FF8414"/>
                </a:solidFill>
              </a:rPr>
              <a:t>keuzes</a:t>
            </a:r>
            <a:r>
              <a:rPr lang="nl-BE" sz="2000" dirty="0"/>
              <a:t>; </a:t>
            </a:r>
          </a:p>
          <a:p>
            <a:pPr marL="0" indent="0">
              <a:buNone/>
            </a:pPr>
            <a:r>
              <a:rPr lang="nl-BE" sz="2000" dirty="0"/>
              <a:t>	• </a:t>
            </a:r>
            <a:r>
              <a:rPr lang="nl-BE" sz="2000" dirty="0">
                <a:solidFill>
                  <a:srgbClr val="FF8414"/>
                </a:solidFill>
              </a:rPr>
              <a:t>doelen integreren</a:t>
            </a:r>
            <a:r>
              <a:rPr lang="nl-BE" sz="2000" dirty="0"/>
              <a:t>; 	</a:t>
            </a:r>
          </a:p>
          <a:p>
            <a:pPr marL="0" indent="0">
              <a:buNone/>
            </a:pPr>
            <a:r>
              <a:rPr lang="nl-BE" sz="2000" dirty="0"/>
              <a:t>	• inhouden </a:t>
            </a:r>
            <a:r>
              <a:rPr lang="nl-BE" sz="2000" dirty="0">
                <a:solidFill>
                  <a:srgbClr val="FF8414"/>
                </a:solidFill>
              </a:rPr>
              <a:t>verbreden</a:t>
            </a:r>
            <a:r>
              <a:rPr lang="nl-BE" sz="2000" dirty="0"/>
              <a:t> door andere </a:t>
            </a:r>
          </a:p>
          <a:p>
            <a:pPr marL="0" indent="0">
              <a:buNone/>
            </a:pPr>
            <a:r>
              <a:rPr lang="nl-BE" sz="2000" dirty="0"/>
              <a:t>            contexten aan bod te laten komen; </a:t>
            </a:r>
          </a:p>
          <a:p>
            <a:pPr marL="0" indent="0">
              <a:buNone/>
            </a:pPr>
            <a:r>
              <a:rPr lang="nl-BE" sz="2000" dirty="0"/>
              <a:t>	• </a:t>
            </a:r>
            <a:r>
              <a:rPr lang="nl-BE" sz="2000" dirty="0">
                <a:solidFill>
                  <a:srgbClr val="FF8414"/>
                </a:solidFill>
              </a:rPr>
              <a:t>verdieping</a:t>
            </a:r>
            <a:r>
              <a:rPr lang="nl-BE" sz="2000" dirty="0"/>
              <a:t> aanbieden; </a:t>
            </a:r>
          </a:p>
          <a:p>
            <a:pPr marL="0" indent="0">
              <a:buNone/>
            </a:pPr>
            <a:r>
              <a:rPr lang="nl-BE" sz="2000" dirty="0"/>
              <a:t>	• in te spelen op verschillen in het </a:t>
            </a:r>
          </a:p>
          <a:p>
            <a:pPr marL="0" indent="0">
              <a:buNone/>
            </a:pPr>
            <a:r>
              <a:rPr lang="nl-BE" sz="2000" dirty="0">
                <a:solidFill>
                  <a:srgbClr val="FF8414"/>
                </a:solidFill>
              </a:rPr>
              <a:t>            abstractievermogen</a:t>
            </a:r>
            <a:r>
              <a:rPr lang="nl-BE" sz="2000" dirty="0"/>
              <a:t> van leerlingen.</a:t>
            </a:r>
          </a:p>
        </p:txBody>
      </p:sp>
      <p:sp>
        <p:nvSpPr>
          <p:cNvPr id="5" name="Rechthoek 4"/>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2"/>
            <a:stretch>
              <a:fillRect/>
            </a:stretch>
          </p:blipFill>
          <p:spPr>
            <a:xfrm>
              <a:off x="9773174" y="2502406"/>
              <a:ext cx="720656" cy="888592"/>
            </a:xfrm>
            <a:prstGeom prst="rect">
              <a:avLst/>
            </a:prstGeom>
          </p:spPr>
        </p:pic>
        <p:sp>
          <p:nvSpPr>
            <p:cNvPr id="8" name="Tekstvak 7"/>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Afbeelding 9"/>
          <p:cNvPicPr>
            <a:picLocks noChangeAspect="1"/>
          </p:cNvPicPr>
          <p:nvPr/>
        </p:nvPicPr>
        <p:blipFill>
          <a:blip r:embed="rId3"/>
          <a:stretch>
            <a:fillRect/>
          </a:stretch>
        </p:blipFill>
        <p:spPr>
          <a:xfrm>
            <a:off x="7772401" y="2187023"/>
            <a:ext cx="3900487" cy="4257169"/>
          </a:xfrm>
          <a:prstGeom prst="rect">
            <a:avLst/>
          </a:prstGeom>
        </p:spPr>
      </p:pic>
      <p:pic>
        <p:nvPicPr>
          <p:cNvPr id="11" name="Afbeelding 10"/>
          <p:cNvPicPr>
            <a:picLocks noChangeAspect="1"/>
          </p:cNvPicPr>
          <p:nvPr/>
        </p:nvPicPr>
        <p:blipFill>
          <a:blip r:embed="rId4"/>
          <a:stretch>
            <a:fillRect/>
          </a:stretch>
        </p:blipFill>
        <p:spPr>
          <a:xfrm>
            <a:off x="2980266" y="4586358"/>
            <a:ext cx="2828395" cy="1844605"/>
          </a:xfrm>
          <a:prstGeom prst="rect">
            <a:avLst/>
          </a:prstGeom>
        </p:spPr>
      </p:pic>
      <p:pic>
        <p:nvPicPr>
          <p:cNvPr id="12" name="Afbeelding 11"/>
          <p:cNvPicPr>
            <a:picLocks noChangeAspect="1"/>
          </p:cNvPicPr>
          <p:nvPr/>
        </p:nvPicPr>
        <p:blipFill>
          <a:blip r:embed="rId5"/>
          <a:stretch>
            <a:fillRect/>
          </a:stretch>
        </p:blipFill>
        <p:spPr>
          <a:xfrm>
            <a:off x="6117847" y="4588934"/>
            <a:ext cx="1273552" cy="1815570"/>
          </a:xfrm>
          <a:prstGeom prst="rect">
            <a:avLst/>
          </a:prstGeom>
        </p:spPr>
      </p:pic>
    </p:spTree>
    <p:extLst>
      <p:ext uri="{BB962C8B-B14F-4D97-AF65-F5344CB8AC3E}">
        <p14:creationId xmlns:p14="http://schemas.microsoft.com/office/powerpoint/2010/main" val="31673905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14</a:t>
            </a:fld>
            <a:endParaRPr lang="nl-BE">
              <a:solidFill>
                <a:prstClr val="white"/>
              </a:solidFill>
            </a:endParaRPr>
          </a:p>
        </p:txBody>
      </p:sp>
      <p:sp>
        <p:nvSpPr>
          <p:cNvPr id="10" name="Rechthoek 9">
            <a:extLst>
              <a:ext uri="{FF2B5EF4-FFF2-40B4-BE49-F238E27FC236}">
                <a16:creationId xmlns:a16="http://schemas.microsoft.com/office/drawing/2014/main" id="{27BBC670-BF97-4FE0-9AB5-A6034E6C8335}"/>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529919" y="4910666"/>
            <a:ext cx="5679947" cy="1388534"/>
          </a:xfrm>
          <a:prstGeom prst="wedgeRoundRectCallout">
            <a:avLst>
              <a:gd name="adj1" fmla="val -46591"/>
              <a:gd name="adj2" fmla="val -1181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Verschillende soorten borgingen en afdichtingen leren monteren - demonteren, </a:t>
            </a:r>
          </a:p>
          <a:p>
            <a:pPr algn="ctr"/>
            <a:r>
              <a:rPr lang="nl-NL" sz="1600" dirty="0"/>
              <a:t>in functie van een specifieke context: Vb.</a:t>
            </a:r>
          </a:p>
          <a:p>
            <a:pPr algn="ctr"/>
            <a:r>
              <a:rPr lang="nl-NL" sz="1600" dirty="0"/>
              <a:t>Waterpomp – </a:t>
            </a:r>
            <a:r>
              <a:rPr lang="nl-BE" sz="1600" dirty="0"/>
              <a:t>carter – oliepomp – startmotor - …</a:t>
            </a:r>
          </a:p>
          <a:p>
            <a:pPr algn="ctr"/>
            <a:r>
              <a:rPr lang="nl-BE" sz="1600" dirty="0"/>
              <a:t>( eenvoudige – complexere opdrachten ) </a:t>
            </a:r>
          </a:p>
        </p:txBody>
      </p:sp>
      <p:pic>
        <p:nvPicPr>
          <p:cNvPr id="4" name="Afbeelding 3"/>
          <p:cNvPicPr>
            <a:picLocks noChangeAspect="1"/>
          </p:cNvPicPr>
          <p:nvPr/>
        </p:nvPicPr>
        <p:blipFill>
          <a:blip r:embed="rId3"/>
          <a:stretch>
            <a:fillRect/>
          </a:stretch>
        </p:blipFill>
        <p:spPr>
          <a:xfrm>
            <a:off x="982134" y="4027336"/>
            <a:ext cx="3225270" cy="2005692"/>
          </a:xfrm>
          <a:prstGeom prst="rect">
            <a:avLst/>
          </a:prstGeom>
        </p:spPr>
      </p:pic>
      <p:pic>
        <p:nvPicPr>
          <p:cNvPr id="5" name="Afbeelding 4"/>
          <p:cNvPicPr>
            <a:picLocks noChangeAspect="1"/>
          </p:cNvPicPr>
          <p:nvPr/>
        </p:nvPicPr>
        <p:blipFill>
          <a:blip r:embed="rId4"/>
          <a:stretch>
            <a:fillRect/>
          </a:stretch>
        </p:blipFill>
        <p:spPr>
          <a:xfrm>
            <a:off x="8517467" y="1896592"/>
            <a:ext cx="2910945" cy="2524595"/>
          </a:xfrm>
          <a:prstGeom prst="rect">
            <a:avLst/>
          </a:prstGeom>
        </p:spPr>
      </p:pic>
      <p:pic>
        <p:nvPicPr>
          <p:cNvPr id="6" name="Afbeelding 5"/>
          <p:cNvPicPr>
            <a:picLocks noChangeAspect="1"/>
          </p:cNvPicPr>
          <p:nvPr/>
        </p:nvPicPr>
        <p:blipFill>
          <a:blip r:embed="rId5"/>
          <a:stretch>
            <a:fillRect/>
          </a:stretch>
        </p:blipFill>
        <p:spPr>
          <a:xfrm>
            <a:off x="1088304" y="3252787"/>
            <a:ext cx="6927513" cy="591080"/>
          </a:xfrm>
          <a:prstGeom prst="rect">
            <a:avLst/>
          </a:prstGeom>
        </p:spPr>
      </p:pic>
      <p:grpSp>
        <p:nvGrpSpPr>
          <p:cNvPr id="11" name="Groep 10"/>
          <p:cNvGrpSpPr/>
          <p:nvPr/>
        </p:nvGrpSpPr>
        <p:grpSpPr>
          <a:xfrm>
            <a:off x="11255941" y="1069512"/>
            <a:ext cx="720656" cy="888592"/>
            <a:chOff x="9773174" y="2502406"/>
            <a:chExt cx="720656" cy="888592"/>
          </a:xfrm>
        </p:grpSpPr>
        <p:pic>
          <p:nvPicPr>
            <p:cNvPr id="12" name="Afbeelding 11"/>
            <p:cNvPicPr>
              <a:picLocks noChangeAspect="1"/>
            </p:cNvPicPr>
            <p:nvPr/>
          </p:nvPicPr>
          <p:blipFill>
            <a:blip r:embed="rId6"/>
            <a:stretch>
              <a:fillRect/>
            </a:stretch>
          </p:blipFill>
          <p:spPr>
            <a:xfrm>
              <a:off x="9773174" y="2502406"/>
              <a:ext cx="720656" cy="888592"/>
            </a:xfrm>
            <a:prstGeom prst="rect">
              <a:avLst/>
            </a:prstGeom>
          </p:spPr>
        </p:pic>
        <p:sp>
          <p:nvSpPr>
            <p:cNvPr id="13" name="Tekstvak 12"/>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Tekstvak 14"/>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dirty="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dirty="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2400" b="1"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Tree>
    <p:extLst>
      <p:ext uri="{BB962C8B-B14F-4D97-AF65-F5344CB8AC3E}">
        <p14:creationId xmlns:p14="http://schemas.microsoft.com/office/powerpoint/2010/main" val="268790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15</a:t>
            </a:fld>
            <a:endParaRPr lang="nl-BE">
              <a:solidFill>
                <a:prstClr val="white"/>
              </a:solidFill>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842343" y="3947855"/>
            <a:ext cx="5251480" cy="1170683"/>
          </a:xfrm>
          <a:prstGeom prst="wedgeRoundRectCallout">
            <a:avLst>
              <a:gd name="adj1" fmla="val -84754"/>
              <a:gd name="adj2" fmla="val -2315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dirty="0"/>
              <a:t>Geïntegreerd projectmatig werken, </a:t>
            </a:r>
          </a:p>
          <a:p>
            <a:pPr algn="ctr"/>
            <a:r>
              <a:rPr lang="nl-BE" sz="1350" dirty="0"/>
              <a:t>STEM doelen – ICT  implementeren in de context voertuigtechnieken – technische systemen.</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dirty="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dirty="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sz="2400" b="1"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Afbeelding 3"/>
          <p:cNvPicPr>
            <a:picLocks noChangeAspect="1"/>
          </p:cNvPicPr>
          <p:nvPr/>
        </p:nvPicPr>
        <p:blipFill>
          <a:blip r:embed="rId4"/>
          <a:stretch>
            <a:fillRect/>
          </a:stretch>
        </p:blipFill>
        <p:spPr>
          <a:xfrm>
            <a:off x="0" y="4061012"/>
            <a:ext cx="5668761" cy="2796988"/>
          </a:xfrm>
          <a:prstGeom prst="rect">
            <a:avLst/>
          </a:prstGeom>
        </p:spPr>
      </p:pic>
    </p:spTree>
    <p:extLst>
      <p:ext uri="{BB962C8B-B14F-4D97-AF65-F5344CB8AC3E}">
        <p14:creationId xmlns:p14="http://schemas.microsoft.com/office/powerpoint/2010/main" val="99969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16</a:t>
            </a:fld>
            <a:endParaRPr lang="nl-BE">
              <a:solidFill>
                <a:prstClr val="white"/>
              </a:solidFill>
            </a:endParaRPr>
          </a:p>
        </p:txBody>
      </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4645556" y="4176455"/>
            <a:ext cx="5364718" cy="1005145"/>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dirty="0"/>
          </a:p>
          <a:p>
            <a:pPr algn="ctr"/>
            <a:r>
              <a:rPr lang="nl-BE" sz="1400" dirty="0"/>
              <a:t>Uitbreiden, meer aanbieden dan het leerplan vraagt. Leerlingen uitdagen om het leerdoel ook in andere contexten te leren begrijpen en toe te passen</a:t>
            </a:r>
          </a:p>
          <a:p>
            <a:pPr algn="ctr"/>
            <a:r>
              <a:rPr lang="nl-BE" sz="1400" dirty="0"/>
              <a:t> </a:t>
            </a:r>
          </a:p>
          <a:p>
            <a:pPr algn="ctr"/>
            <a:r>
              <a:rPr lang="nl-BE" sz="1350" dirty="0"/>
              <a:t>,…</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dirty="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dirty="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sz="2400" b="1"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1014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17</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dirty="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dirty="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sz="2400" b="1"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ijdelijke aanduiding voor inhoud 3"/>
          <p:cNvSpPr txBox="1">
            <a:spLocks/>
          </p:cNvSpPr>
          <p:nvPr/>
        </p:nvSpPr>
        <p:spPr>
          <a:xfrm>
            <a:off x="6620930" y="4131733"/>
            <a:ext cx="3981917" cy="2218986"/>
          </a:xfrm>
          <a:prstGeom prst="rect">
            <a:avLst/>
          </a:prstGeom>
        </p:spPr>
        <p:txBody>
          <a:bodyPr vert="horz" lIns="91440" tIns="45720" rIns="91440" bIns="4572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nl-BE" sz="1400" i="1" dirty="0"/>
              <a:t>Begripsverheldering</a:t>
            </a:r>
          </a:p>
          <a:p>
            <a:r>
              <a:rPr lang="nl-BE" sz="1400" dirty="0"/>
              <a:t>Drie assen van verdieping</a:t>
            </a:r>
          </a:p>
          <a:p>
            <a:pPr lvl="1"/>
            <a:r>
              <a:rPr lang="nl-BE" sz="1400" dirty="0"/>
              <a:t>Cognitief</a:t>
            </a:r>
          </a:p>
          <a:p>
            <a:pPr lvl="2"/>
            <a:r>
              <a:rPr lang="nl-BE" sz="1200" dirty="0"/>
              <a:t>Van concreet naar abstract/conceptueel</a:t>
            </a:r>
          </a:p>
          <a:p>
            <a:pPr lvl="1"/>
            <a:r>
              <a:rPr lang="nl-BE" sz="1400" dirty="0"/>
              <a:t>Inhoudelijk</a:t>
            </a:r>
          </a:p>
          <a:p>
            <a:pPr lvl="2"/>
            <a:r>
              <a:rPr lang="nl-BE" sz="1200" dirty="0"/>
              <a:t>Van eenvoudig naar complex</a:t>
            </a:r>
          </a:p>
          <a:p>
            <a:pPr lvl="1"/>
            <a:r>
              <a:rPr lang="nl-BE" sz="1400" dirty="0"/>
              <a:t>Autonomie</a:t>
            </a:r>
          </a:p>
          <a:p>
            <a:pPr lvl="2"/>
            <a:r>
              <a:rPr lang="nl-BE" sz="1200" dirty="0"/>
              <a:t>Van begeleid naar zelfstandig</a:t>
            </a:r>
          </a:p>
        </p:txBody>
      </p:sp>
      <p:pic>
        <p:nvPicPr>
          <p:cNvPr id="13" name="Afbeelding 12"/>
          <p:cNvPicPr>
            <a:picLocks noChangeAspect="1"/>
          </p:cNvPicPr>
          <p:nvPr/>
        </p:nvPicPr>
        <p:blipFill>
          <a:blip r:embed="rId4"/>
          <a:stretch>
            <a:fillRect/>
          </a:stretch>
        </p:blipFill>
        <p:spPr>
          <a:xfrm>
            <a:off x="1185334" y="3127094"/>
            <a:ext cx="4385733" cy="3120777"/>
          </a:xfrm>
          <a:prstGeom prst="rect">
            <a:avLst/>
          </a:prstGeom>
        </p:spPr>
      </p:pic>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4368800" y="3217334"/>
            <a:ext cx="6708274" cy="728133"/>
          </a:xfrm>
          <a:prstGeom prst="wedgeRoundRectCallout">
            <a:avLst>
              <a:gd name="adj1" fmla="val -71504"/>
              <a:gd name="adj2" fmla="val -1456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Verdiepen betekent dat de leerling meer autonomie krijgt tijdens het leren, waarbij oefeningen en leeropdrachten complexer en abstracter zijn.,…</a:t>
            </a:r>
          </a:p>
        </p:txBody>
      </p:sp>
    </p:spTree>
    <p:extLst>
      <p:ext uri="{BB962C8B-B14F-4D97-AF65-F5344CB8AC3E}">
        <p14:creationId xmlns:p14="http://schemas.microsoft.com/office/powerpoint/2010/main" val="13599078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18</a:t>
            </a:fld>
            <a:r>
              <a:rPr lang="nl-BE" dirty="0">
                <a:solidFill>
                  <a:prstClr val="white"/>
                </a:solidFill>
              </a:rPr>
              <a:t>f </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hthoek 3"/>
          <p:cNvSpPr/>
          <p:nvPr/>
        </p:nvSpPr>
        <p:spPr>
          <a:xfrm>
            <a:off x="1269075" y="1527383"/>
            <a:ext cx="9770225" cy="4955203"/>
          </a:xfrm>
          <a:prstGeom prst="rect">
            <a:avLst/>
          </a:prstGeom>
        </p:spPr>
        <p:txBody>
          <a:bodyPr wrap="square">
            <a:spAutoFit/>
          </a:bodyPr>
          <a:lstStyle/>
          <a:p>
            <a:pPr fontAlgn="base"/>
            <a:endParaRPr lang="nl-BE" sz="1200" b="1" dirty="0">
              <a:solidFill>
                <a:srgbClr val="000000"/>
              </a:solidFill>
              <a:latin typeface="vag_rounded_black_ssibold"/>
            </a:endParaRPr>
          </a:p>
          <a:p>
            <a:pPr fontAlgn="base"/>
            <a:endParaRPr lang="nl-BE" sz="1200" b="1" dirty="0">
              <a:solidFill>
                <a:srgbClr val="000000"/>
              </a:solidFill>
              <a:latin typeface="vag_rounded_black_ssibold"/>
            </a:endParaRPr>
          </a:p>
          <a:p>
            <a:pPr fontAlgn="base"/>
            <a:r>
              <a:rPr lang="nl-BE" sz="1600" dirty="0">
                <a:solidFill>
                  <a:srgbClr val="BF18B3"/>
                </a:solidFill>
                <a:latin typeface="vag_rounded_black_ssibold"/>
              </a:rPr>
              <a:t>Daar waar de mogelijkheden zich aanbieden kunnen we leerlingen stimuleren in hun eigen “verdiepend” leerproces - denkend handelspatroon.</a:t>
            </a:r>
          </a:p>
          <a:p>
            <a:pPr fontAlgn="base"/>
            <a:endParaRPr lang="nl-BE" sz="1600" dirty="0">
              <a:solidFill>
                <a:srgbClr val="BF18B3"/>
              </a:solidFill>
              <a:latin typeface="vag_rounded_black_ssibold"/>
            </a:endParaRPr>
          </a:p>
          <a:p>
            <a:pPr fontAlgn="base"/>
            <a:r>
              <a:rPr lang="nl-BE" sz="1600" dirty="0">
                <a:solidFill>
                  <a:srgbClr val="BF18B3"/>
                </a:solidFill>
                <a:latin typeface="vag_rounded_black_ssibold"/>
              </a:rPr>
              <a:t>Het gaat om het uitdiepen, onderzoeken, begrijpen, beargumenteren en toepassen van de kennis zodat deze op een doordachte manier wordt toegepast in de praktijk. Het inzicht verruimen om dit ook in een andere context toe te passen, zodat het denkend handelingsproces na verloop van tijd als routine kan beschouwd worden om eenvoudige of meer complexe opdrachten op zelfstandige manier uit te voeren. </a:t>
            </a:r>
          </a:p>
          <a:p>
            <a:pPr fontAlgn="base"/>
            <a:endParaRPr lang="nl-BE" sz="1400" dirty="0">
              <a:solidFill>
                <a:srgbClr val="BF18B3"/>
              </a:solidFill>
              <a:latin typeface="vag_rounded_black_ssibold"/>
            </a:endParaRPr>
          </a:p>
          <a:p>
            <a:pPr fontAlgn="base"/>
            <a:r>
              <a:rPr lang="nl-BE" sz="1400" b="1" dirty="0">
                <a:solidFill>
                  <a:srgbClr val="BF18B3"/>
                </a:solidFill>
                <a:latin typeface="Verdana" panose="020B0604030504040204" pitchFamily="34" charset="0"/>
              </a:rPr>
              <a:t>Verdiepingsproces </a:t>
            </a:r>
          </a:p>
          <a:p>
            <a:pPr fontAlgn="base"/>
            <a:endParaRPr lang="nl-BE" sz="1400" dirty="0">
              <a:solidFill>
                <a:srgbClr val="BF18B3"/>
              </a:solidFill>
              <a:latin typeface="Verdana" panose="020B0604030504040204" pitchFamily="34" charset="0"/>
            </a:endParaRPr>
          </a:p>
          <a:p>
            <a:pPr fontAlgn="base"/>
            <a:r>
              <a:rPr lang="nl-BE" sz="1400" dirty="0"/>
              <a:t>Bestaat uit activiteiten waarbij leerlingen leren nadenken  - om leerstof te begrijpen, toe te passen -  door:</a:t>
            </a:r>
          </a:p>
          <a:p>
            <a:pPr marL="742950" lvl="1" indent="-285750" fontAlgn="base">
              <a:buFont typeface="Arial" panose="020B0604020202020204" pitchFamily="34" charset="0"/>
              <a:buChar char="•"/>
            </a:pPr>
            <a:r>
              <a:rPr lang="nl-BE" sz="1400" dirty="0"/>
              <a:t>samenvatten</a:t>
            </a:r>
          </a:p>
          <a:p>
            <a:pPr marL="742950" lvl="1" indent="-285750" fontAlgn="base">
              <a:buFont typeface="Arial" panose="020B0604020202020204" pitchFamily="34" charset="0"/>
              <a:buChar char="•"/>
            </a:pPr>
            <a:r>
              <a:rPr lang="nl-BE" sz="1400" dirty="0"/>
              <a:t>categoriseren: rangschikken – zelf onderwerpen verdelen in de cognitieve kennis – het vermogen om kennis op te nemen en verwerken =&gt; concept</a:t>
            </a:r>
          </a:p>
          <a:p>
            <a:pPr marL="742950" lvl="1" indent="-285750" fontAlgn="base">
              <a:buFont typeface="Arial" panose="020B0604020202020204" pitchFamily="34" charset="0"/>
              <a:buChar char="•"/>
            </a:pPr>
            <a:r>
              <a:rPr lang="nl-BE" sz="1400" dirty="0"/>
              <a:t>perspectief nemen: de keuze van </a:t>
            </a:r>
            <a:r>
              <a:rPr lang="nl-BE" sz="1400" dirty="0">
                <a:hlinkClick r:id="rId4" tooltip="Standpunt"/>
              </a:rPr>
              <a:t>standpunt</a:t>
            </a:r>
            <a:r>
              <a:rPr lang="nl-BE" sz="1400" dirty="0"/>
              <a:t> van waaruit </a:t>
            </a:r>
            <a:r>
              <a:rPr lang="nl-BE" sz="1400" dirty="0">
                <a:hlinkClick r:id="rId5" tooltip="Ervaring"/>
              </a:rPr>
              <a:t>ervaring</a:t>
            </a:r>
            <a:r>
              <a:rPr lang="nl-BE" sz="1400" dirty="0"/>
              <a:t> begrepen en gemeten wordt</a:t>
            </a:r>
          </a:p>
          <a:p>
            <a:pPr marL="742950" lvl="1" indent="-285750" fontAlgn="base">
              <a:buFont typeface="Arial" panose="020B0604020202020204" pitchFamily="34" charset="0"/>
              <a:buChar char="•"/>
            </a:pPr>
            <a:r>
              <a:rPr lang="nl-BE" sz="1400" dirty="0"/>
              <a:t>Toepassing</a:t>
            </a:r>
          </a:p>
          <a:p>
            <a:pPr marL="742950" lvl="1" indent="-285750" fontAlgn="base">
              <a:buFont typeface="Arial" panose="020B0604020202020204" pitchFamily="34" charset="0"/>
              <a:buChar char="•"/>
            </a:pPr>
            <a:r>
              <a:rPr lang="nl-BE" sz="1400" dirty="0"/>
              <a:t>meer details kunnen vinden</a:t>
            </a:r>
          </a:p>
          <a:p>
            <a:pPr marL="742950" lvl="1" indent="-285750" fontAlgn="base">
              <a:buFont typeface="Arial" panose="020B0604020202020204" pitchFamily="34" charset="0"/>
              <a:buChar char="•"/>
            </a:pPr>
            <a:r>
              <a:rPr lang="nl-BE" sz="1400" dirty="0"/>
              <a:t>analyseren (begrijpen waarom welke informatie van belang is)</a:t>
            </a:r>
          </a:p>
          <a:p>
            <a:pPr marL="742950" lvl="1" indent="-285750" fontAlgn="base">
              <a:buFont typeface="Arial" panose="020B0604020202020204" pitchFamily="34" charset="0"/>
              <a:buChar char="•"/>
            </a:pPr>
            <a:r>
              <a:rPr lang="nl-BE" sz="1400" dirty="0"/>
              <a:t>toepassingen kunnen bedenken voor het geleerde.</a:t>
            </a:r>
            <a:r>
              <a:rPr lang="nl-BE" sz="1400" dirty="0">
                <a:solidFill>
                  <a:srgbClr val="000000"/>
                </a:solidFill>
                <a:latin typeface="Verdana" panose="020B0604030504040204" pitchFamily="34" charset="0"/>
              </a:rPr>
              <a:t> </a:t>
            </a:r>
          </a:p>
          <a:p>
            <a:pPr fontAlgn="base"/>
            <a:endParaRPr lang="nl-BE" sz="1200" dirty="0">
              <a:solidFill>
                <a:srgbClr val="000000"/>
              </a:solidFill>
              <a:latin typeface="Verdana" panose="020B0604030504040204" pitchFamily="34" charset="0"/>
            </a:endParaRPr>
          </a:p>
        </p:txBody>
      </p:sp>
      <p:sp>
        <p:nvSpPr>
          <p:cNvPr id="15" name="Titel 2"/>
          <p:cNvSpPr>
            <a:spLocks noGrp="1"/>
          </p:cNvSpPr>
          <p:nvPr>
            <p:ph type="title"/>
          </p:nvPr>
        </p:nvSpPr>
        <p:spPr>
          <a:xfrm>
            <a:off x="1408577" y="206904"/>
            <a:ext cx="9902892" cy="1143000"/>
          </a:xfrm>
        </p:spPr>
        <p:txBody>
          <a:bodyPr/>
          <a:lstStyle/>
          <a:p>
            <a:r>
              <a:rPr lang="nl-BE" dirty="0"/>
              <a:t>Even stilstaan bij het begrip “verdieping”  </a:t>
            </a:r>
          </a:p>
        </p:txBody>
      </p:sp>
      <p:graphicFrame>
        <p:nvGraphicFramePr>
          <p:cNvPr id="5" name="Diagram 4"/>
          <p:cNvGraphicFramePr/>
          <p:nvPr>
            <p:extLst>
              <p:ext uri="{D42A27DB-BD31-4B8C-83A1-F6EECF244321}">
                <p14:modId xmlns:p14="http://schemas.microsoft.com/office/powerpoint/2010/main" val="4008810656"/>
              </p:ext>
            </p:extLst>
          </p:nvPr>
        </p:nvGraphicFramePr>
        <p:xfrm>
          <a:off x="1463040" y="947651"/>
          <a:ext cx="5019647" cy="10307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hthoek: afgeronde hoeken 11"/>
          <p:cNvSpPr/>
          <p:nvPr/>
        </p:nvSpPr>
        <p:spPr>
          <a:xfrm>
            <a:off x="7110483" y="1115145"/>
            <a:ext cx="2698783" cy="604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dirty="0"/>
          </a:p>
          <a:p>
            <a:pPr algn="ctr"/>
            <a:r>
              <a:rPr lang="nl-BE" sz="1400" dirty="0"/>
              <a:t>Denkend leren handelen</a:t>
            </a:r>
          </a:p>
          <a:p>
            <a:pPr algn="ctr"/>
            <a:endParaRPr lang="nl-BE" sz="1400" dirty="0"/>
          </a:p>
        </p:txBody>
      </p:sp>
      <p:pic>
        <p:nvPicPr>
          <p:cNvPr id="16" name="Afbeelding 15"/>
          <p:cNvPicPr>
            <a:picLocks noChangeAspect="1"/>
          </p:cNvPicPr>
          <p:nvPr/>
        </p:nvPicPr>
        <p:blipFill>
          <a:blip r:embed="rId11"/>
          <a:stretch>
            <a:fillRect/>
          </a:stretch>
        </p:blipFill>
        <p:spPr>
          <a:xfrm>
            <a:off x="5404514" y="3633160"/>
            <a:ext cx="5515866" cy="644712"/>
          </a:xfrm>
          <a:prstGeom prst="rect">
            <a:avLst/>
          </a:prstGeom>
        </p:spPr>
      </p:pic>
      <p:cxnSp>
        <p:nvCxnSpPr>
          <p:cNvPr id="18" name="Rechte verbindingslijn met pijl 17"/>
          <p:cNvCxnSpPr/>
          <p:nvPr/>
        </p:nvCxnSpPr>
        <p:spPr>
          <a:xfrm flipH="1">
            <a:off x="4626592" y="3862316"/>
            <a:ext cx="764274" cy="1050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hthoek: afgeronde hoeken 18"/>
          <p:cNvSpPr/>
          <p:nvPr/>
        </p:nvSpPr>
        <p:spPr>
          <a:xfrm>
            <a:off x="4258101" y="4913194"/>
            <a:ext cx="709684" cy="2593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862729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a:solidFill>
                <a:prstClr val="white"/>
              </a:solidFill>
            </a:endParaRPr>
          </a:p>
        </p:txBody>
      </p:sp>
      <p:sp>
        <p:nvSpPr>
          <p:cNvPr id="14" name="Tekstvak 13">
            <a:extLst>
              <a:ext uri="{FF2B5EF4-FFF2-40B4-BE49-F238E27FC236}">
                <a16:creationId xmlns:a16="http://schemas.microsoft.com/office/drawing/2014/main" id="{C65EDF9D-318A-4C16-A7E5-964D4B25A527}"/>
              </a:ext>
            </a:extLst>
          </p:cNvPr>
          <p:cNvSpPr txBox="1"/>
          <p:nvPr/>
        </p:nvSpPr>
        <p:spPr>
          <a:xfrm>
            <a:off x="1303867" y="897466"/>
            <a:ext cx="9838266" cy="2079224"/>
          </a:xfrm>
          <a:prstGeom prst="rect">
            <a:avLst/>
          </a:prstGeom>
          <a:noFill/>
        </p:spPr>
        <p:txBody>
          <a:bodyPr wrap="square">
            <a:spAutoFit/>
          </a:bodyPr>
          <a:lstStyle/>
          <a:p>
            <a:pPr>
              <a:lnSpc>
                <a:spcPct val="107000"/>
              </a:lnSpc>
              <a:spcAft>
                <a:spcPts val="600"/>
              </a:spcAft>
            </a:pPr>
            <a:r>
              <a:rPr lang="nl-BE" sz="2000" dirty="0">
                <a:solidFill>
                  <a:srgbClr val="BF18B3"/>
                </a:solidFill>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2000" dirty="0">
              <a:solidFill>
                <a:srgbClr val="BF18B3"/>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keuzes</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doelen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integreren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a:t>
            </a:r>
          </a:p>
          <a:p>
            <a:pPr marL="257175" indent="-257175">
              <a:lnSpc>
                <a:spcPct val="107000"/>
              </a:lnSpc>
              <a:buClr>
                <a:srgbClr val="595959"/>
              </a:buClr>
              <a:buFont typeface="Symbol" panose="05050102010706020507" pitchFamily="18" charset="2"/>
              <a:buChar char=""/>
            </a:pP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inhouden </a:t>
            </a: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verbreden</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257175" indent="-257175">
              <a:lnSpc>
                <a:spcPct val="107000"/>
              </a:lnSpc>
              <a:buClr>
                <a:srgbClr val="595959"/>
              </a:buClr>
              <a:buFont typeface="Symbol" panose="05050102010706020507" pitchFamily="18" charset="2"/>
              <a:buChar char=""/>
            </a:pPr>
            <a:r>
              <a:rPr lang="nl-BE"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verdieping</a:t>
            </a:r>
            <a:r>
              <a:rPr lang="nl-BE" dirty="0">
                <a:solidFill>
                  <a:srgbClr val="595959"/>
                </a:solidFill>
                <a:latin typeface="Calibri" panose="020F0502020204030204" pitchFamily="34" charset="0"/>
                <a:ea typeface="Calibri" panose="020F0502020204030204" pitchFamily="34" charset="0"/>
                <a:cs typeface="Times New Roman" panose="02020603050405020304" pitchFamily="18" charset="0"/>
              </a:rPr>
              <a:t> aanbieden;</a:t>
            </a:r>
          </a:p>
          <a:p>
            <a:pPr marL="257175" indent="-257175">
              <a:lnSpc>
                <a:spcPct val="107000"/>
              </a:lnSpc>
              <a:spcAft>
                <a:spcPts val="600"/>
              </a:spcAft>
              <a:buClr>
                <a:srgbClr val="595959"/>
              </a:buClr>
              <a:buFont typeface="Symbol" panose="05050102010706020507" pitchFamily="18" charset="2"/>
              <a:buChar char=""/>
            </a:pP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2400" b="1" u="sng" dirty="0">
                <a:solidFill>
                  <a:srgbClr val="595959"/>
                </a:solidFill>
                <a:latin typeface="Calibri" panose="020F0502020204030204" pitchFamily="34" charset="0"/>
                <a:ea typeface="Calibri" panose="020F0502020204030204" pitchFamily="34" charset="0"/>
                <a:cs typeface="Times New Roman" panose="02020603050405020304" pitchFamily="18" charset="0"/>
              </a:rPr>
              <a:t>abstractievermogen</a:t>
            </a:r>
            <a:r>
              <a:rPr lang="nl-BE" sz="2400" b="1" dirty="0">
                <a:solidFill>
                  <a:srgbClr val="595959"/>
                </a:solidFill>
                <a:latin typeface="Calibri" panose="020F0502020204030204" pitchFamily="34" charset="0"/>
                <a:ea typeface="Calibri" panose="020F0502020204030204" pitchFamily="34" charset="0"/>
                <a:cs typeface="Times New Roman" panose="02020603050405020304" pitchFamily="18" charset="0"/>
              </a:rPr>
              <a:t> van leerlingen.</a:t>
            </a:r>
          </a:p>
        </p:txBody>
      </p:sp>
      <p:sp>
        <p:nvSpPr>
          <p:cNvPr id="10" name="Rechthoek 9">
            <a:extLst>
              <a:ext uri="{FF2B5EF4-FFF2-40B4-BE49-F238E27FC236}">
                <a16:creationId xmlns:a16="http://schemas.microsoft.com/office/drawing/2014/main" id="{17077EBA-7691-45CC-B356-FB5A2C47739C}"/>
              </a:ext>
            </a:extLst>
          </p:cNvPr>
          <p:cNvSpPr/>
          <p:nvPr/>
        </p:nvSpPr>
        <p:spPr>
          <a:xfrm>
            <a:off x="9163574"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 diepgang</a:t>
            </a:r>
            <a:endParaRPr lang="nl-BE" b="1" cap="all">
              <a:solidFill>
                <a:prstClr val="white"/>
              </a:solidFill>
              <a:latin typeface="Trebuchet MS" panose="020B0603020202020204" pitchFamily="34" charset="0"/>
            </a:endParaRPr>
          </a:p>
        </p:txBody>
      </p:sp>
      <p:grpSp>
        <p:nvGrpSpPr>
          <p:cNvPr id="6" name="Groep 5"/>
          <p:cNvGrpSpPr/>
          <p:nvPr/>
        </p:nvGrpSpPr>
        <p:grpSpPr>
          <a:xfrm>
            <a:off x="11255941" y="1069512"/>
            <a:ext cx="720656" cy="888592"/>
            <a:chOff x="9773174" y="2502406"/>
            <a:chExt cx="720656" cy="888592"/>
          </a:xfrm>
        </p:grpSpPr>
        <p:pic>
          <p:nvPicPr>
            <p:cNvPr id="7" name="Afbeelding 6"/>
            <p:cNvPicPr>
              <a:picLocks noChangeAspect="1"/>
            </p:cNvPicPr>
            <p:nvPr/>
          </p:nvPicPr>
          <p:blipFill>
            <a:blip r:embed="rId3"/>
            <a:stretch>
              <a:fillRect/>
            </a:stretch>
          </p:blipFill>
          <p:spPr>
            <a:xfrm>
              <a:off x="9773174" y="2502406"/>
              <a:ext cx="720656" cy="888592"/>
            </a:xfrm>
            <a:prstGeom prst="rect">
              <a:avLst/>
            </a:prstGeom>
          </p:spPr>
        </p:pic>
        <p:sp>
          <p:nvSpPr>
            <p:cNvPr id="9" name="Tekstvak 8"/>
            <p:cNvSpPr txBox="1"/>
            <p:nvPr/>
          </p:nvSpPr>
          <p:spPr>
            <a:xfrm>
              <a:off x="9851404" y="2862035"/>
              <a:ext cx="530328" cy="375552"/>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Tekstballon: rechthoek met afgeronde hoeken 12"/>
          <p:cNvSpPr/>
          <p:nvPr/>
        </p:nvSpPr>
        <p:spPr>
          <a:xfrm>
            <a:off x="4604943" y="3724102"/>
            <a:ext cx="7029201" cy="1800973"/>
          </a:xfrm>
          <a:prstGeom prst="wedgeRoundRectCallout">
            <a:avLst>
              <a:gd name="adj1" fmla="val -21160"/>
              <a:gd name="adj2" fmla="val -91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dirty="0">
                <a:solidFill>
                  <a:schemeClr val="bg1"/>
                </a:solidFill>
                <a:latin typeface="Roboto"/>
              </a:rPr>
              <a:t>Je benut verschillen in abstractievermogen van leerlingen en in hun mogelijkheid om met het begrip complexiteit om te gaan. </a:t>
            </a:r>
          </a:p>
          <a:p>
            <a:r>
              <a:rPr lang="nl-NL" sz="1400" dirty="0">
                <a:solidFill>
                  <a:schemeClr val="bg1"/>
                </a:solidFill>
                <a:latin typeface="Roboto"/>
              </a:rPr>
              <a:t>Sommige leerlingen kun je </a:t>
            </a:r>
            <a:r>
              <a:rPr lang="nl-NL" sz="1400" b="1" u="sng" dirty="0">
                <a:solidFill>
                  <a:schemeClr val="bg1"/>
                </a:solidFill>
                <a:latin typeface="Roboto"/>
              </a:rPr>
              <a:t>prikkelen tot meer conceptueel en abstract denken. </a:t>
            </a:r>
          </a:p>
          <a:p>
            <a:r>
              <a:rPr lang="nl-NL" sz="1400" dirty="0">
                <a:solidFill>
                  <a:schemeClr val="bg1"/>
                </a:solidFill>
                <a:latin typeface="Roboto"/>
              </a:rPr>
              <a:t>Vanuit een meer abstracte benadering komen ze </a:t>
            </a:r>
            <a:r>
              <a:rPr lang="nl-NL" sz="1400" b="1" u="sng" dirty="0">
                <a:solidFill>
                  <a:schemeClr val="bg1"/>
                </a:solidFill>
                <a:latin typeface="Roboto"/>
              </a:rPr>
              <a:t>sneller tot inzichtelijk denken. </a:t>
            </a:r>
          </a:p>
          <a:p>
            <a:r>
              <a:rPr lang="nl-NL" sz="1400" dirty="0">
                <a:solidFill>
                  <a:schemeClr val="bg1"/>
                </a:solidFill>
                <a:latin typeface="Roboto"/>
              </a:rPr>
              <a:t>Dit abstraherend perspectief laat hen toe leerinhouden te </a:t>
            </a:r>
            <a:r>
              <a:rPr lang="nl-NL" sz="1400" b="1" u="sng" dirty="0">
                <a:solidFill>
                  <a:schemeClr val="bg1"/>
                </a:solidFill>
                <a:latin typeface="Roboto"/>
              </a:rPr>
              <a:t>transfereren naar andere kennis- of wetenschapsdomeinen</a:t>
            </a:r>
            <a:endParaRPr lang="nl-BE" sz="1400" b="1" u="sng" dirty="0">
              <a:solidFill>
                <a:schemeClr val="bg1"/>
              </a:solidFill>
            </a:endParaRPr>
          </a:p>
        </p:txBody>
      </p:sp>
      <p:pic>
        <p:nvPicPr>
          <p:cNvPr id="15" name="Afbeelding 14"/>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0" y="2624666"/>
            <a:ext cx="5950026" cy="3911600"/>
          </a:xfrm>
          <a:prstGeom prst="rect">
            <a:avLst/>
          </a:prstGeom>
          <a:noFill/>
        </p:spPr>
      </p:pic>
    </p:spTree>
    <p:extLst>
      <p:ext uri="{BB962C8B-B14F-4D97-AF65-F5344CB8AC3E}">
        <p14:creationId xmlns:p14="http://schemas.microsoft.com/office/powerpoint/2010/main" val="4205641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50D2911-14BC-4074-90CC-A69A24053097}"/>
              </a:ext>
            </a:extLst>
          </p:cNvPr>
          <p:cNvSpPr>
            <a:spLocks noGrp="1"/>
          </p:cNvSpPr>
          <p:nvPr>
            <p:ph type="sldNum" sz="quarter" idx="11"/>
          </p:nvPr>
        </p:nvSpPr>
        <p:spPr/>
        <p:txBody>
          <a:bodyPr/>
          <a:lstStyle/>
          <a:p>
            <a:fld id="{189E3A5C-986B-47BE-8F96-3787467B82A8}" type="slidenum">
              <a:rPr lang="nl-BE" smtClean="0">
                <a:solidFill>
                  <a:prstClr val="white"/>
                </a:solidFill>
              </a:rPr>
              <a:pPr/>
              <a:t>2</a:t>
            </a:fld>
            <a:endParaRPr lang="nl-BE">
              <a:solidFill>
                <a:prstClr val="white"/>
              </a:solidFill>
            </a:endParaRPr>
          </a:p>
        </p:txBody>
      </p:sp>
      <p:pic>
        <p:nvPicPr>
          <p:cNvPr id="6" name="Afbeelding 6" descr="Afbeelding met binnen, computer, computer, vrouw&#10;&#10;Automatisch gegenereerde beschrijving">
            <a:extLst>
              <a:ext uri="{FF2B5EF4-FFF2-40B4-BE49-F238E27FC236}">
                <a16:creationId xmlns:a16="http://schemas.microsoft.com/office/drawing/2014/main" id="{73470273-28D3-4D27-8EEF-69E3D6D5E05A}"/>
              </a:ext>
            </a:extLst>
          </p:cNvPr>
          <p:cNvPicPr>
            <a:picLocks noChangeAspect="1"/>
          </p:cNvPicPr>
          <p:nvPr/>
        </p:nvPicPr>
        <p:blipFill>
          <a:blip r:embed="rId2"/>
          <a:stretch>
            <a:fillRect/>
          </a:stretch>
        </p:blipFill>
        <p:spPr>
          <a:xfrm>
            <a:off x="3283027" y="2604989"/>
            <a:ext cx="5286260" cy="2960867"/>
          </a:xfrm>
          <a:prstGeom prst="rect">
            <a:avLst/>
          </a:prstGeom>
        </p:spPr>
      </p:pic>
      <p:pic>
        <p:nvPicPr>
          <p:cNvPr id="8" name="Afbeelding 8">
            <a:extLst>
              <a:ext uri="{FF2B5EF4-FFF2-40B4-BE49-F238E27FC236}">
                <a16:creationId xmlns:a16="http://schemas.microsoft.com/office/drawing/2014/main" id="{7E2629AC-B54C-438C-BE70-6086F07F7E98}"/>
              </a:ext>
            </a:extLst>
          </p:cNvPr>
          <p:cNvPicPr>
            <a:picLocks noChangeAspect="1"/>
          </p:cNvPicPr>
          <p:nvPr/>
        </p:nvPicPr>
        <p:blipFill>
          <a:blip r:embed="rId3"/>
          <a:stretch>
            <a:fillRect/>
          </a:stretch>
        </p:blipFill>
        <p:spPr>
          <a:xfrm>
            <a:off x="2089533" y="375449"/>
            <a:ext cx="2743200" cy="2232837"/>
          </a:xfrm>
          <a:prstGeom prst="rect">
            <a:avLst/>
          </a:prstGeom>
        </p:spPr>
      </p:pic>
      <p:pic>
        <p:nvPicPr>
          <p:cNvPr id="9" name="Afbeelding 9">
            <a:extLst>
              <a:ext uri="{FF2B5EF4-FFF2-40B4-BE49-F238E27FC236}">
                <a16:creationId xmlns:a16="http://schemas.microsoft.com/office/drawing/2014/main" id="{E84A9E17-5A5B-4076-97B5-5172E0E85DC1}"/>
              </a:ext>
            </a:extLst>
          </p:cNvPr>
          <p:cNvPicPr>
            <a:picLocks noChangeAspect="1"/>
          </p:cNvPicPr>
          <p:nvPr/>
        </p:nvPicPr>
        <p:blipFill>
          <a:blip r:embed="rId4"/>
          <a:stretch>
            <a:fillRect/>
          </a:stretch>
        </p:blipFill>
        <p:spPr>
          <a:xfrm>
            <a:off x="6606448" y="437118"/>
            <a:ext cx="2972718" cy="2072776"/>
          </a:xfrm>
          <a:prstGeom prst="rect">
            <a:avLst/>
          </a:prstGeom>
        </p:spPr>
      </p:pic>
      <p:pic>
        <p:nvPicPr>
          <p:cNvPr id="10" name="Afbeelding 10" descr="Afbeelding met tekst&#10;&#10;Automatisch gegenereerde beschrijving">
            <a:extLst>
              <a:ext uri="{FF2B5EF4-FFF2-40B4-BE49-F238E27FC236}">
                <a16:creationId xmlns:a16="http://schemas.microsoft.com/office/drawing/2014/main" id="{DDF716C4-A99E-4725-9B04-56E8BA28A398}"/>
              </a:ext>
            </a:extLst>
          </p:cNvPr>
          <p:cNvPicPr>
            <a:picLocks noChangeAspect="1"/>
          </p:cNvPicPr>
          <p:nvPr/>
        </p:nvPicPr>
        <p:blipFill>
          <a:blip r:embed="rId5"/>
          <a:stretch>
            <a:fillRect/>
          </a:stretch>
        </p:blipFill>
        <p:spPr>
          <a:xfrm>
            <a:off x="9448800" y="0"/>
            <a:ext cx="2743200" cy="683551"/>
          </a:xfrm>
          <a:prstGeom prst="rect">
            <a:avLst/>
          </a:prstGeom>
        </p:spPr>
      </p:pic>
      <p:pic>
        <p:nvPicPr>
          <p:cNvPr id="11" name="Afbeelding 11">
            <a:extLst>
              <a:ext uri="{FF2B5EF4-FFF2-40B4-BE49-F238E27FC236}">
                <a16:creationId xmlns:a16="http://schemas.microsoft.com/office/drawing/2014/main" id="{CF264CC8-91F1-490F-B71C-EFD79E9EFD6A}"/>
              </a:ext>
            </a:extLst>
          </p:cNvPr>
          <p:cNvPicPr>
            <a:picLocks noChangeAspect="1"/>
          </p:cNvPicPr>
          <p:nvPr/>
        </p:nvPicPr>
        <p:blipFill>
          <a:blip r:embed="rId6"/>
          <a:stretch>
            <a:fillRect/>
          </a:stretch>
        </p:blipFill>
        <p:spPr>
          <a:xfrm>
            <a:off x="3190014" y="1428520"/>
            <a:ext cx="523875" cy="457200"/>
          </a:xfrm>
          <a:prstGeom prst="rect">
            <a:avLst/>
          </a:prstGeom>
        </p:spPr>
      </p:pic>
      <p:pic>
        <p:nvPicPr>
          <p:cNvPr id="12" name="Afbeelding 12">
            <a:extLst>
              <a:ext uri="{FF2B5EF4-FFF2-40B4-BE49-F238E27FC236}">
                <a16:creationId xmlns:a16="http://schemas.microsoft.com/office/drawing/2014/main" id="{EFAE43FE-1539-404B-9EC7-5899BAE5DD0D}"/>
              </a:ext>
            </a:extLst>
          </p:cNvPr>
          <p:cNvPicPr>
            <a:picLocks noChangeAspect="1"/>
          </p:cNvPicPr>
          <p:nvPr/>
        </p:nvPicPr>
        <p:blipFill>
          <a:blip r:embed="rId7"/>
          <a:stretch>
            <a:fillRect/>
          </a:stretch>
        </p:blipFill>
        <p:spPr>
          <a:xfrm>
            <a:off x="7910284" y="1429209"/>
            <a:ext cx="447675" cy="419100"/>
          </a:xfrm>
          <a:prstGeom prst="rect">
            <a:avLst/>
          </a:prstGeom>
        </p:spPr>
      </p:pic>
    </p:spTree>
    <p:extLst>
      <p:ext uri="{BB962C8B-B14F-4D97-AF65-F5344CB8AC3E}">
        <p14:creationId xmlns:p14="http://schemas.microsoft.com/office/powerpoint/2010/main" val="1313533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149F4C05-51E6-40B2-B064-A73D26AF74B2}"/>
              </a:ext>
            </a:extLst>
          </p:cNvPr>
          <p:cNvPicPr>
            <a:picLocks noChangeAspect="1"/>
          </p:cNvPicPr>
          <p:nvPr/>
        </p:nvPicPr>
        <p:blipFill>
          <a:blip r:embed="rId3"/>
          <a:stretch>
            <a:fillRect/>
          </a:stretch>
        </p:blipFill>
        <p:spPr>
          <a:xfrm>
            <a:off x="714261" y="4312570"/>
            <a:ext cx="5091150" cy="1404948"/>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dirty="0">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4"/>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678729"/>
          </a:xfrm>
          <a:prstGeom prst="rect">
            <a:avLst/>
          </a:prstGeom>
          <a:noFill/>
        </p:spPr>
        <p:txBody>
          <a:bodyPr wrap="square">
            <a:spAutoFit/>
          </a:bodyPr>
          <a:lstStyle/>
          <a:p>
            <a:pPr>
              <a:lnSpc>
                <a:spcPct val="107000"/>
              </a:lnSpc>
              <a:spcAft>
                <a:spcPts val="800"/>
              </a:spcAft>
            </a:pPr>
            <a:r>
              <a:rPr lang="nl-BE" sz="1800" dirty="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hoek: afgeronde hoeken 6">
            <a:extLst>
              <a:ext uri="{FF2B5EF4-FFF2-40B4-BE49-F238E27FC236}">
                <a16:creationId xmlns:a16="http://schemas.microsoft.com/office/drawing/2014/main" id="{BF69F26B-1CFE-48E8-A698-45E5AF39B2D8}"/>
              </a:ext>
            </a:extLst>
          </p:cNvPr>
          <p:cNvSpPr/>
          <p:nvPr/>
        </p:nvSpPr>
        <p:spPr>
          <a:xfrm>
            <a:off x="1298448" y="3753644"/>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LP Elektriciteit A-finaliteit</a:t>
            </a:r>
          </a:p>
        </p:txBody>
      </p:sp>
      <p:sp>
        <p:nvSpPr>
          <p:cNvPr id="15" name="Rechthoek: afgeronde hoeken 14">
            <a:extLst>
              <a:ext uri="{FF2B5EF4-FFF2-40B4-BE49-F238E27FC236}">
                <a16:creationId xmlns:a16="http://schemas.microsoft.com/office/drawing/2014/main" id="{D729E1DA-88C7-48F1-ABE7-15FA9E04DD53}"/>
              </a:ext>
            </a:extLst>
          </p:cNvPr>
          <p:cNvSpPr/>
          <p:nvPr/>
        </p:nvSpPr>
        <p:spPr>
          <a:xfrm>
            <a:off x="6760914" y="3753644"/>
            <a:ext cx="4793777"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LP Voertuigtechnieken D/A finaliteit</a:t>
            </a:r>
          </a:p>
        </p:txBody>
      </p:sp>
      <p:sp>
        <p:nvSpPr>
          <p:cNvPr id="17" name="Pijl: links/rechts 16">
            <a:extLst>
              <a:ext uri="{FF2B5EF4-FFF2-40B4-BE49-F238E27FC236}">
                <a16:creationId xmlns:a16="http://schemas.microsoft.com/office/drawing/2014/main" id="{18D06933-3657-4107-8638-07F7B3969B70}"/>
              </a:ext>
            </a:extLst>
          </p:cNvPr>
          <p:cNvSpPr/>
          <p:nvPr/>
        </p:nvSpPr>
        <p:spPr>
          <a:xfrm>
            <a:off x="5465420" y="4843248"/>
            <a:ext cx="862149" cy="243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Afbeelding 23">
            <a:extLst>
              <a:ext uri="{FF2B5EF4-FFF2-40B4-BE49-F238E27FC236}">
                <a16:creationId xmlns:a16="http://schemas.microsoft.com/office/drawing/2014/main" id="{739905D9-B2A1-4FA9-9F83-C63CE90AF982}"/>
              </a:ext>
            </a:extLst>
          </p:cNvPr>
          <p:cNvPicPr>
            <a:picLocks noChangeAspect="1"/>
          </p:cNvPicPr>
          <p:nvPr/>
        </p:nvPicPr>
        <p:blipFill>
          <a:blip r:embed="rId5"/>
          <a:stretch>
            <a:fillRect/>
          </a:stretch>
        </p:blipFill>
        <p:spPr>
          <a:xfrm>
            <a:off x="654184" y="5708199"/>
            <a:ext cx="5441815" cy="791787"/>
          </a:xfrm>
          <a:prstGeom prst="rect">
            <a:avLst/>
          </a:prstGeom>
        </p:spPr>
      </p:pic>
      <p:pic>
        <p:nvPicPr>
          <p:cNvPr id="4" name="Afbeelding 3"/>
          <p:cNvPicPr>
            <a:picLocks noChangeAspect="1"/>
          </p:cNvPicPr>
          <p:nvPr/>
        </p:nvPicPr>
        <p:blipFill>
          <a:blip r:embed="rId6"/>
          <a:stretch>
            <a:fillRect/>
          </a:stretch>
        </p:blipFill>
        <p:spPr>
          <a:xfrm>
            <a:off x="6587068" y="4364962"/>
            <a:ext cx="5034125" cy="1586951"/>
          </a:xfrm>
          <a:prstGeom prst="rect">
            <a:avLst/>
          </a:prstGeom>
        </p:spPr>
      </p:pic>
      <p:sp>
        <p:nvSpPr>
          <p:cNvPr id="6" name="Ovaal 5"/>
          <p:cNvSpPr/>
          <p:nvPr/>
        </p:nvSpPr>
        <p:spPr>
          <a:xfrm>
            <a:off x="1897039" y="4271749"/>
            <a:ext cx="1064525" cy="3548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a:off x="7754203" y="4314967"/>
            <a:ext cx="1064525" cy="3548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17702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18A88E3-03FF-CF4C-A413-023FB4DD52E4}"/>
              </a:ext>
            </a:extLst>
          </p:cNvPr>
          <p:cNvSpPr>
            <a:spLocks noGrp="1"/>
          </p:cNvSpPr>
          <p:nvPr>
            <p:ph type="subTitle" idx="1"/>
          </p:nvPr>
        </p:nvSpPr>
        <p:spPr>
          <a:xfrm>
            <a:off x="1127216" y="3024862"/>
            <a:ext cx="9123689" cy="1206630"/>
          </a:xfrm>
        </p:spPr>
        <p:txBody>
          <a:bodyPr>
            <a:normAutofit fontScale="47500" lnSpcReduction="20000"/>
          </a:bodyPr>
          <a:lstStyle/>
          <a:p>
            <a:r>
              <a:rPr lang="nl-BE" sz="3600" dirty="0"/>
              <a:t>Leerplandoelen STEM</a:t>
            </a:r>
          </a:p>
          <a:p>
            <a:endParaRPr lang="nl-BE" sz="3600" dirty="0"/>
          </a:p>
          <a:p>
            <a:r>
              <a:rPr lang="nl-NL" sz="2300" b="1" i="1" dirty="0"/>
              <a:t>worden op een geïntegreerde manier aangereikt in verschillende contexten.</a:t>
            </a:r>
          </a:p>
          <a:p>
            <a:endParaRPr lang="nl-NL" sz="2300" b="1" i="1" dirty="0"/>
          </a:p>
          <a:p>
            <a:r>
              <a:rPr lang="nl-BE" sz="2400" i="1" dirty="0">
                <a:latin typeface="vag_rounded_black_ssibold"/>
              </a:rPr>
              <a:t>Logische verbanden leren leggen met vakken uit de basisvorming is een belangrijk kenmerk van het geïntegreerd </a:t>
            </a:r>
            <a:r>
              <a:rPr lang="nl-BE" sz="2400" dirty="0">
                <a:latin typeface="vag_rounded_black_ssibold"/>
              </a:rPr>
              <a:t>leerproces.</a:t>
            </a:r>
          </a:p>
          <a:p>
            <a:endParaRPr lang="nl-NL" sz="2300" b="1" i="1" dirty="0"/>
          </a:p>
          <a:p>
            <a:endParaRPr lang="nl-BE" sz="3600" dirty="0"/>
          </a:p>
          <a:p>
            <a:endParaRPr lang="nl-BE" sz="3600" dirty="0"/>
          </a:p>
        </p:txBody>
      </p:sp>
    </p:spTree>
    <p:extLst>
      <p:ext uri="{BB962C8B-B14F-4D97-AF65-F5344CB8AC3E}">
        <p14:creationId xmlns:p14="http://schemas.microsoft.com/office/powerpoint/2010/main" val="2621031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2941320" y="5924969"/>
            <a:ext cx="543133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om betrouwbare verklaringen en oplossingen te ontwikkelen</a:t>
            </a:r>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0" name="Afbeelding 9"/>
          <p:cNvPicPr>
            <a:picLocks noChangeAspect="1"/>
          </p:cNvPicPr>
          <p:nvPr/>
        </p:nvPicPr>
        <p:blipFill>
          <a:blip r:embed="rId3"/>
          <a:stretch>
            <a:fillRect/>
          </a:stretch>
        </p:blipFill>
        <p:spPr>
          <a:xfrm>
            <a:off x="1168717" y="1603057"/>
            <a:ext cx="8017309" cy="3624263"/>
          </a:xfrm>
          <a:prstGeom prst="rect">
            <a:avLst/>
          </a:prstGeom>
        </p:spPr>
      </p:pic>
      <p:pic>
        <p:nvPicPr>
          <p:cNvPr id="13" name="Afbeelding 12"/>
          <p:cNvPicPr>
            <a:picLocks noChangeAspect="1"/>
          </p:cNvPicPr>
          <p:nvPr/>
        </p:nvPicPr>
        <p:blipFill>
          <a:blip r:embed="rId4"/>
          <a:stretch>
            <a:fillRect/>
          </a:stretch>
        </p:blipFill>
        <p:spPr>
          <a:xfrm>
            <a:off x="2123068" y="2148840"/>
            <a:ext cx="6533252" cy="3672840"/>
          </a:xfrm>
          <a:prstGeom prst="rect">
            <a:avLst/>
          </a:prstGeom>
        </p:spPr>
      </p:pic>
      <p:pic>
        <p:nvPicPr>
          <p:cNvPr id="14" name="Afbeelding 13"/>
          <p:cNvPicPr>
            <a:picLocks noChangeAspect="1"/>
          </p:cNvPicPr>
          <p:nvPr/>
        </p:nvPicPr>
        <p:blipFill>
          <a:blip r:embed="rId5"/>
          <a:stretch>
            <a:fillRect/>
          </a:stretch>
        </p:blipFill>
        <p:spPr>
          <a:xfrm>
            <a:off x="9010102" y="2422357"/>
            <a:ext cx="2520711" cy="1385986"/>
          </a:xfrm>
          <a:prstGeom prst="rect">
            <a:avLst/>
          </a:prstGeom>
        </p:spPr>
      </p:pic>
      <p:sp>
        <p:nvSpPr>
          <p:cNvPr id="15" name="Rechthoek: afgeronde hoeken 14"/>
          <p:cNvSpPr/>
          <p:nvPr/>
        </p:nvSpPr>
        <p:spPr>
          <a:xfrm>
            <a:off x="9115927" y="2005263"/>
            <a:ext cx="2290010" cy="262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dirty="0"/>
              <a:t>CO2 uitstoot voertuigtype</a:t>
            </a:r>
          </a:p>
        </p:txBody>
      </p:sp>
      <p:sp>
        <p:nvSpPr>
          <p:cNvPr id="17" name="Rechthoek: afgeronde hoeken 16"/>
          <p:cNvSpPr/>
          <p:nvPr/>
        </p:nvSpPr>
        <p:spPr>
          <a:xfrm>
            <a:off x="486076" y="3797166"/>
            <a:ext cx="1663566" cy="3416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dirty="0"/>
              <a:t>Roetfilter vervangen of reinigen?</a:t>
            </a:r>
          </a:p>
        </p:txBody>
      </p:sp>
      <p:pic>
        <p:nvPicPr>
          <p:cNvPr id="19" name="Afbeelding 18"/>
          <p:cNvPicPr>
            <a:picLocks noChangeAspect="1"/>
          </p:cNvPicPr>
          <p:nvPr/>
        </p:nvPicPr>
        <p:blipFill>
          <a:blip r:embed="rId6"/>
          <a:stretch>
            <a:fillRect/>
          </a:stretch>
        </p:blipFill>
        <p:spPr>
          <a:xfrm>
            <a:off x="8800147" y="4378642"/>
            <a:ext cx="2790825" cy="1666875"/>
          </a:xfrm>
          <a:prstGeom prst="rect">
            <a:avLst/>
          </a:prstGeom>
        </p:spPr>
      </p:pic>
      <p:sp>
        <p:nvSpPr>
          <p:cNvPr id="20" name="Rechthoek: afgeronde hoeken 19"/>
          <p:cNvSpPr/>
          <p:nvPr/>
        </p:nvSpPr>
        <p:spPr>
          <a:xfrm>
            <a:off x="9336505" y="3978442"/>
            <a:ext cx="2085473" cy="2727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50" dirty="0"/>
              <a:t>Diesel / Benzine / Hybride</a:t>
            </a:r>
          </a:p>
        </p:txBody>
      </p:sp>
      <p:pic>
        <p:nvPicPr>
          <p:cNvPr id="5" name="Afbeelding 4"/>
          <p:cNvPicPr>
            <a:picLocks noChangeAspect="1"/>
          </p:cNvPicPr>
          <p:nvPr/>
        </p:nvPicPr>
        <p:blipFill>
          <a:blip r:embed="rId7"/>
          <a:stretch>
            <a:fillRect/>
          </a:stretch>
        </p:blipFill>
        <p:spPr>
          <a:xfrm>
            <a:off x="128335" y="4379494"/>
            <a:ext cx="2473631" cy="1590437"/>
          </a:xfrm>
          <a:prstGeom prst="rect">
            <a:avLst/>
          </a:prstGeom>
        </p:spPr>
      </p:pic>
      <p:pic>
        <p:nvPicPr>
          <p:cNvPr id="6" name="Afbeelding 5"/>
          <p:cNvPicPr>
            <a:picLocks noChangeAspect="1"/>
          </p:cNvPicPr>
          <p:nvPr/>
        </p:nvPicPr>
        <p:blipFill>
          <a:blip r:embed="rId8"/>
          <a:stretch>
            <a:fillRect/>
          </a:stretch>
        </p:blipFill>
        <p:spPr>
          <a:xfrm>
            <a:off x="8871285" y="289647"/>
            <a:ext cx="1822032" cy="1399261"/>
          </a:xfrm>
          <a:prstGeom prst="rect">
            <a:avLst/>
          </a:prstGeom>
        </p:spPr>
      </p:pic>
      <p:sp>
        <p:nvSpPr>
          <p:cNvPr id="7" name="Rechthoek: afgeronde hoeken 6"/>
          <p:cNvSpPr/>
          <p:nvPr/>
        </p:nvSpPr>
        <p:spPr>
          <a:xfrm>
            <a:off x="4940491" y="3998794"/>
            <a:ext cx="1214650" cy="6277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t>Heeft een roetfilter invloed op het rendement van een motor?</a:t>
            </a:r>
          </a:p>
        </p:txBody>
      </p:sp>
    </p:spTree>
    <p:extLst>
      <p:ext uri="{BB962C8B-B14F-4D97-AF65-F5344CB8AC3E}">
        <p14:creationId xmlns:p14="http://schemas.microsoft.com/office/powerpoint/2010/main" val="1074792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7" name="Afbeelding 6"/>
          <p:cNvPicPr>
            <a:picLocks noChangeAspect="1"/>
          </p:cNvPicPr>
          <p:nvPr/>
        </p:nvPicPr>
        <p:blipFill>
          <a:blip r:embed="rId2"/>
          <a:stretch>
            <a:fillRect/>
          </a:stretch>
        </p:blipFill>
        <p:spPr>
          <a:xfrm>
            <a:off x="1005840" y="1642767"/>
            <a:ext cx="7402830" cy="3395006"/>
          </a:xfrm>
          <a:prstGeom prst="rect">
            <a:avLst/>
          </a:prstGeom>
        </p:spPr>
      </p:pic>
      <p:pic>
        <p:nvPicPr>
          <p:cNvPr id="14" name="Afbeelding 12"/>
          <p:cNvPicPr>
            <a:picLocks noChangeAspect="1"/>
          </p:cNvPicPr>
          <p:nvPr/>
        </p:nvPicPr>
        <p:blipFill>
          <a:blip r:embed="rId3"/>
          <a:stretch>
            <a:fillRect/>
          </a:stretch>
        </p:blipFill>
        <p:spPr>
          <a:xfrm>
            <a:off x="9637295" y="4079561"/>
            <a:ext cx="2042330" cy="2000932"/>
          </a:xfrm>
          <a:prstGeom prst="rect">
            <a:avLst/>
          </a:prstGeom>
        </p:spPr>
      </p:pic>
      <p:pic>
        <p:nvPicPr>
          <p:cNvPr id="15" name="Afbeelding 14"/>
          <p:cNvPicPr>
            <a:picLocks noChangeAspect="1"/>
          </p:cNvPicPr>
          <p:nvPr/>
        </p:nvPicPr>
        <p:blipFill>
          <a:blip r:embed="rId4"/>
          <a:stretch>
            <a:fillRect/>
          </a:stretch>
        </p:blipFill>
        <p:spPr>
          <a:xfrm>
            <a:off x="8412480" y="1463648"/>
            <a:ext cx="3519487" cy="702336"/>
          </a:xfrm>
          <a:prstGeom prst="rect">
            <a:avLst/>
          </a:prstGeom>
        </p:spPr>
      </p:pic>
      <p:pic>
        <p:nvPicPr>
          <p:cNvPr id="16" name="Afbeelding 15"/>
          <p:cNvPicPr>
            <a:picLocks noChangeAspect="1"/>
          </p:cNvPicPr>
          <p:nvPr/>
        </p:nvPicPr>
        <p:blipFill>
          <a:blip r:embed="rId5"/>
          <a:stretch>
            <a:fillRect/>
          </a:stretch>
        </p:blipFill>
        <p:spPr>
          <a:xfrm>
            <a:off x="1473958" y="2279889"/>
            <a:ext cx="6237027" cy="4165678"/>
          </a:xfrm>
          <a:prstGeom prst="rect">
            <a:avLst/>
          </a:prstGeom>
        </p:spPr>
      </p:pic>
      <p:sp>
        <p:nvSpPr>
          <p:cNvPr id="11" name="Rechthoek: afgeronde hoeken 10">
            <a:extLst>
              <a:ext uri="{FF2B5EF4-FFF2-40B4-BE49-F238E27FC236}">
                <a16:creationId xmlns:a16="http://schemas.microsoft.com/office/drawing/2014/main" id="{92EDD0F5-CFC7-4ECE-B212-F65079204A17}"/>
              </a:ext>
            </a:extLst>
          </p:cNvPr>
          <p:cNvSpPr/>
          <p:nvPr/>
        </p:nvSpPr>
        <p:spPr>
          <a:xfrm>
            <a:off x="6476800" y="530009"/>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een dieper inzicht te krijgen in technische systemen en processen</a:t>
            </a:r>
          </a:p>
        </p:txBody>
      </p:sp>
      <p:pic>
        <p:nvPicPr>
          <p:cNvPr id="17" name="Afbeelding 16"/>
          <p:cNvPicPr>
            <a:picLocks noChangeAspect="1"/>
          </p:cNvPicPr>
          <p:nvPr/>
        </p:nvPicPr>
        <p:blipFill>
          <a:blip r:embed="rId6"/>
          <a:stretch>
            <a:fillRect/>
          </a:stretch>
        </p:blipFill>
        <p:spPr>
          <a:xfrm>
            <a:off x="7538101" y="3947159"/>
            <a:ext cx="1791636" cy="2070735"/>
          </a:xfrm>
          <a:prstGeom prst="rect">
            <a:avLst/>
          </a:prstGeom>
          <a:effectLst>
            <a:glow rad="127000">
              <a:srgbClr val="BF18B3"/>
            </a:glow>
          </a:effectLst>
        </p:spPr>
      </p:pic>
      <p:pic>
        <p:nvPicPr>
          <p:cNvPr id="18" name="Afbeelding 17"/>
          <p:cNvPicPr>
            <a:picLocks noChangeAspect="1"/>
          </p:cNvPicPr>
          <p:nvPr/>
        </p:nvPicPr>
        <p:blipFill>
          <a:blip r:embed="rId7"/>
          <a:stretch>
            <a:fillRect/>
          </a:stretch>
        </p:blipFill>
        <p:spPr>
          <a:xfrm>
            <a:off x="9738359" y="2181392"/>
            <a:ext cx="1708785" cy="1701950"/>
          </a:xfrm>
          <a:prstGeom prst="rect">
            <a:avLst/>
          </a:prstGeom>
        </p:spPr>
      </p:pic>
      <p:pic>
        <p:nvPicPr>
          <p:cNvPr id="19" name="Afbeelding 18"/>
          <p:cNvPicPr>
            <a:picLocks noChangeAspect="1"/>
          </p:cNvPicPr>
          <p:nvPr/>
        </p:nvPicPr>
        <p:blipFill>
          <a:blip r:embed="rId8"/>
          <a:stretch>
            <a:fillRect/>
          </a:stretch>
        </p:blipFill>
        <p:spPr>
          <a:xfrm>
            <a:off x="9829800" y="1016142"/>
            <a:ext cx="803910" cy="685022"/>
          </a:xfrm>
          <a:prstGeom prst="rect">
            <a:avLst/>
          </a:prstGeom>
        </p:spPr>
      </p:pic>
      <p:pic>
        <p:nvPicPr>
          <p:cNvPr id="20" name="Afbeelding 19"/>
          <p:cNvPicPr>
            <a:picLocks noChangeAspect="1"/>
          </p:cNvPicPr>
          <p:nvPr/>
        </p:nvPicPr>
        <p:blipFill>
          <a:blip r:embed="rId9"/>
          <a:stretch>
            <a:fillRect/>
          </a:stretch>
        </p:blipFill>
        <p:spPr>
          <a:xfrm>
            <a:off x="7925603" y="2617270"/>
            <a:ext cx="1660207" cy="1082040"/>
          </a:xfrm>
          <a:prstGeom prst="rect">
            <a:avLst/>
          </a:prstGeom>
        </p:spPr>
      </p:pic>
      <p:pic>
        <p:nvPicPr>
          <p:cNvPr id="5" name="Afbeelding 4"/>
          <p:cNvPicPr>
            <a:picLocks noChangeAspect="1"/>
          </p:cNvPicPr>
          <p:nvPr/>
        </p:nvPicPr>
        <p:blipFill>
          <a:blip r:embed="rId10"/>
          <a:stretch>
            <a:fillRect/>
          </a:stretch>
        </p:blipFill>
        <p:spPr>
          <a:xfrm>
            <a:off x="3930555" y="3646388"/>
            <a:ext cx="1277682" cy="831801"/>
          </a:xfrm>
          <a:prstGeom prst="rect">
            <a:avLst/>
          </a:prstGeom>
        </p:spPr>
      </p:pic>
      <p:sp>
        <p:nvSpPr>
          <p:cNvPr id="21" name="Tekstvak 20"/>
          <p:cNvSpPr txBox="1"/>
          <p:nvPr/>
        </p:nvSpPr>
        <p:spPr>
          <a:xfrm>
            <a:off x="109908" y="2866030"/>
            <a:ext cx="1787131" cy="1200329"/>
          </a:xfrm>
          <a:prstGeom prst="rect">
            <a:avLst/>
          </a:prstGeom>
          <a:noFill/>
          <a:ln w="50800">
            <a:solidFill>
              <a:schemeClr val="accent1"/>
            </a:solidFill>
          </a:ln>
        </p:spPr>
        <p:txBody>
          <a:bodyPr wrap="square" rtlCol="0">
            <a:spAutoFit/>
          </a:bodyPr>
          <a:lstStyle/>
          <a:p>
            <a:r>
              <a:rPr lang="nl-NL" sz="1200" dirty="0"/>
              <a:t>Compressie in cilinder</a:t>
            </a:r>
          </a:p>
          <a:p>
            <a:pPr marL="285750" indent="-285750">
              <a:buFont typeface="Arial" panose="020B0604020202020204" pitchFamily="34" charset="0"/>
              <a:buChar char="•"/>
            </a:pPr>
            <a:r>
              <a:rPr lang="nl-NL" sz="1200" dirty="0"/>
              <a:t>Hoe ontstaat p in de cilinderruimte?</a:t>
            </a:r>
          </a:p>
          <a:p>
            <a:pPr marL="285750" indent="-285750">
              <a:buFont typeface="Arial" panose="020B0604020202020204" pitchFamily="34" charset="0"/>
              <a:buChar char="•"/>
            </a:pPr>
            <a:r>
              <a:rPr lang="nl-NL" sz="1200" dirty="0"/>
              <a:t>Welke toestands-veranderingen in cilinder?</a:t>
            </a:r>
          </a:p>
        </p:txBody>
      </p:sp>
      <p:pic>
        <p:nvPicPr>
          <p:cNvPr id="22" name="Picture 2" descr="Afbeeldingsresultaat voor cilinder compressie"/>
          <p:cNvPicPr>
            <a:picLocks noChangeAspect="1" noChangeArrowheads="1"/>
          </p:cNvPicPr>
          <p:nvPr/>
        </p:nvPicPr>
        <p:blipFill rotWithShape="1">
          <a:blip r:embed="rId11">
            <a:extLst>
              <a:ext uri="{28A0092B-C50C-407E-A947-70E740481C1C}">
                <a14:useLocalDpi xmlns:a14="http://schemas.microsoft.com/office/drawing/2010/main" val="0"/>
              </a:ext>
            </a:extLst>
          </a:blip>
          <a:srcRect t="7772" r="22436"/>
          <a:stretch/>
        </p:blipFill>
        <p:spPr bwMode="auto">
          <a:xfrm>
            <a:off x="0" y="4422464"/>
            <a:ext cx="1679510" cy="141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156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5897880" y="457200"/>
            <a:ext cx="4440736" cy="7162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meetinstrumenten in diverse contexten te gebruiken en de waarden op een correcte manier nauwkeurig af te lezen.</a:t>
            </a:r>
          </a:p>
        </p:txBody>
      </p:sp>
      <p:pic>
        <p:nvPicPr>
          <p:cNvPr id="5" name="Afbeelding 4"/>
          <p:cNvPicPr>
            <a:picLocks noChangeAspect="1"/>
          </p:cNvPicPr>
          <p:nvPr/>
        </p:nvPicPr>
        <p:blipFill>
          <a:blip r:embed="rId2"/>
          <a:stretch>
            <a:fillRect/>
          </a:stretch>
        </p:blipFill>
        <p:spPr>
          <a:xfrm>
            <a:off x="986644" y="1641157"/>
            <a:ext cx="8251547" cy="1041083"/>
          </a:xfrm>
          <a:prstGeom prst="rect">
            <a:avLst/>
          </a:prstGeom>
        </p:spPr>
      </p:pic>
      <p:pic>
        <p:nvPicPr>
          <p:cNvPr id="21" name="Afbeelding 5" descr="Afbeelding met apparaat, meter&#10;&#10;Automatisch gegenereerde beschrijving"/>
          <p:cNvPicPr>
            <a:picLocks noChangeAspect="1"/>
          </p:cNvPicPr>
          <p:nvPr/>
        </p:nvPicPr>
        <p:blipFill>
          <a:blip r:embed="rId3"/>
          <a:stretch>
            <a:fillRect/>
          </a:stretch>
        </p:blipFill>
        <p:spPr>
          <a:xfrm>
            <a:off x="448512" y="2675556"/>
            <a:ext cx="1628775" cy="1695450"/>
          </a:xfrm>
          <a:prstGeom prst="rect">
            <a:avLst/>
          </a:prstGeom>
        </p:spPr>
      </p:pic>
      <p:pic>
        <p:nvPicPr>
          <p:cNvPr id="22" name="Afbeelding 7" descr="Afbeelding met apparaat&#10;&#10;Automatisch gegenereerde beschrijving"/>
          <p:cNvPicPr>
            <a:picLocks noChangeAspect="1"/>
          </p:cNvPicPr>
          <p:nvPr/>
        </p:nvPicPr>
        <p:blipFill>
          <a:blip r:embed="rId4"/>
          <a:stretch>
            <a:fillRect/>
          </a:stretch>
        </p:blipFill>
        <p:spPr>
          <a:xfrm>
            <a:off x="5615057" y="4367530"/>
            <a:ext cx="2200275" cy="1333500"/>
          </a:xfrm>
          <a:prstGeom prst="rect">
            <a:avLst/>
          </a:prstGeom>
        </p:spPr>
      </p:pic>
      <p:pic>
        <p:nvPicPr>
          <p:cNvPr id="23" name="Picture 2" descr="bol.com | CARPOINT Professionele Compressor Bandenpomp - 0684889 -  Vrachtwagen - 0-12 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8470" y="2813954"/>
            <a:ext cx="1855771" cy="12484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Momentsleutel 1/2&quot; 20 - 120 N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8199" y="2652351"/>
            <a:ext cx="3429708" cy="185204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7"/>
          <a:stretch>
            <a:fillRect/>
          </a:stretch>
        </p:blipFill>
        <p:spPr>
          <a:xfrm>
            <a:off x="7078134" y="2502840"/>
            <a:ext cx="2244090" cy="1669215"/>
          </a:xfrm>
          <a:prstGeom prst="rect">
            <a:avLst/>
          </a:prstGeom>
        </p:spPr>
      </p:pic>
      <p:pic>
        <p:nvPicPr>
          <p:cNvPr id="9" name="Afbeelding 8"/>
          <p:cNvPicPr>
            <a:picLocks noChangeAspect="1"/>
          </p:cNvPicPr>
          <p:nvPr/>
        </p:nvPicPr>
        <p:blipFill>
          <a:blip r:embed="rId8"/>
          <a:stretch>
            <a:fillRect/>
          </a:stretch>
        </p:blipFill>
        <p:spPr>
          <a:xfrm>
            <a:off x="122732" y="4516120"/>
            <a:ext cx="1522129" cy="1336357"/>
          </a:xfrm>
          <a:prstGeom prst="rect">
            <a:avLst/>
          </a:prstGeom>
        </p:spPr>
      </p:pic>
      <p:pic>
        <p:nvPicPr>
          <p:cNvPr id="10" name="Afbeelding 9"/>
          <p:cNvPicPr>
            <a:picLocks noChangeAspect="1"/>
          </p:cNvPicPr>
          <p:nvPr/>
        </p:nvPicPr>
        <p:blipFill>
          <a:blip r:embed="rId9"/>
          <a:stretch>
            <a:fillRect/>
          </a:stretch>
        </p:blipFill>
        <p:spPr>
          <a:xfrm>
            <a:off x="3755634" y="4605866"/>
            <a:ext cx="987392" cy="1582206"/>
          </a:xfrm>
          <a:prstGeom prst="rect">
            <a:avLst/>
          </a:prstGeom>
        </p:spPr>
      </p:pic>
      <p:pic>
        <p:nvPicPr>
          <p:cNvPr id="12" name="Afbeelding 11"/>
          <p:cNvPicPr>
            <a:picLocks noChangeAspect="1"/>
          </p:cNvPicPr>
          <p:nvPr/>
        </p:nvPicPr>
        <p:blipFill>
          <a:blip r:embed="rId10"/>
          <a:stretch>
            <a:fillRect/>
          </a:stretch>
        </p:blipFill>
        <p:spPr>
          <a:xfrm>
            <a:off x="1867221" y="4272280"/>
            <a:ext cx="1737674" cy="1904047"/>
          </a:xfrm>
          <a:prstGeom prst="rect">
            <a:avLst/>
          </a:prstGeom>
        </p:spPr>
      </p:pic>
      <p:pic>
        <p:nvPicPr>
          <p:cNvPr id="13" name="Afbeelding 12"/>
          <p:cNvPicPr>
            <a:picLocks noChangeAspect="1"/>
          </p:cNvPicPr>
          <p:nvPr/>
        </p:nvPicPr>
        <p:blipFill>
          <a:blip r:embed="rId11"/>
          <a:stretch>
            <a:fillRect/>
          </a:stretch>
        </p:blipFill>
        <p:spPr>
          <a:xfrm>
            <a:off x="2072640" y="2609497"/>
            <a:ext cx="1231582" cy="1392907"/>
          </a:xfrm>
          <a:prstGeom prst="rect">
            <a:avLst/>
          </a:prstGeom>
        </p:spPr>
      </p:pic>
      <p:pic>
        <p:nvPicPr>
          <p:cNvPr id="28" name="Picture 2" descr="Aristotle: Dru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97440" y="1978913"/>
            <a:ext cx="1436115" cy="745675"/>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p:cNvPicPr>
            <a:picLocks noChangeAspect="1"/>
          </p:cNvPicPr>
          <p:nvPr/>
        </p:nvPicPr>
        <p:blipFill>
          <a:blip r:embed="rId13"/>
          <a:stretch>
            <a:fillRect/>
          </a:stretch>
        </p:blipFill>
        <p:spPr>
          <a:xfrm>
            <a:off x="5220547" y="5395474"/>
            <a:ext cx="2522220" cy="999187"/>
          </a:xfrm>
          <a:prstGeom prst="rect">
            <a:avLst/>
          </a:prstGeom>
        </p:spPr>
      </p:pic>
      <p:pic>
        <p:nvPicPr>
          <p:cNvPr id="7" name="Afbeelding 6"/>
          <p:cNvPicPr>
            <a:picLocks noChangeAspect="1"/>
          </p:cNvPicPr>
          <p:nvPr/>
        </p:nvPicPr>
        <p:blipFill>
          <a:blip r:embed="rId14"/>
          <a:stretch>
            <a:fillRect/>
          </a:stretch>
        </p:blipFill>
        <p:spPr>
          <a:xfrm>
            <a:off x="7975600" y="4194327"/>
            <a:ext cx="3640667" cy="2075599"/>
          </a:xfrm>
          <a:prstGeom prst="rect">
            <a:avLst/>
          </a:prstGeom>
        </p:spPr>
      </p:pic>
    </p:spTree>
    <p:extLst>
      <p:ext uri="{BB962C8B-B14F-4D97-AF65-F5344CB8AC3E}">
        <p14:creationId xmlns:p14="http://schemas.microsoft.com/office/powerpoint/2010/main" val="3960287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286168"/>
            <a:ext cx="3922776" cy="917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grootheden in te schatten en omgaan met nauwkeurigheid  - bepaling van het aantal beduidende cijfers - van meetresultaten in functie van de gekozen meetinstrumenten.</a:t>
            </a:r>
          </a:p>
        </p:txBody>
      </p:sp>
      <p:pic>
        <p:nvPicPr>
          <p:cNvPr id="5" name="Afbeelding 4"/>
          <p:cNvPicPr>
            <a:picLocks noChangeAspect="1"/>
          </p:cNvPicPr>
          <p:nvPr/>
        </p:nvPicPr>
        <p:blipFill>
          <a:blip r:embed="rId2"/>
          <a:stretch>
            <a:fillRect/>
          </a:stretch>
        </p:blipFill>
        <p:spPr>
          <a:xfrm>
            <a:off x="998220" y="1695450"/>
            <a:ext cx="7995428" cy="3227070"/>
          </a:xfrm>
          <a:prstGeom prst="rect">
            <a:avLst/>
          </a:prstGeom>
        </p:spPr>
      </p:pic>
      <p:pic>
        <p:nvPicPr>
          <p:cNvPr id="21" name="Afbeelding 20"/>
          <p:cNvPicPr>
            <a:picLocks noChangeAspect="1"/>
          </p:cNvPicPr>
          <p:nvPr/>
        </p:nvPicPr>
        <p:blipFill>
          <a:blip r:embed="rId3"/>
          <a:stretch>
            <a:fillRect/>
          </a:stretch>
        </p:blipFill>
        <p:spPr>
          <a:xfrm>
            <a:off x="4481697" y="5031182"/>
            <a:ext cx="1910530" cy="1308658"/>
          </a:xfrm>
          <a:prstGeom prst="rect">
            <a:avLst/>
          </a:prstGeom>
        </p:spPr>
      </p:pic>
      <p:pic>
        <p:nvPicPr>
          <p:cNvPr id="9" name="Afbeelding 8"/>
          <p:cNvPicPr>
            <a:picLocks noChangeAspect="1"/>
          </p:cNvPicPr>
          <p:nvPr/>
        </p:nvPicPr>
        <p:blipFill>
          <a:blip r:embed="rId4"/>
          <a:stretch>
            <a:fillRect/>
          </a:stretch>
        </p:blipFill>
        <p:spPr>
          <a:xfrm>
            <a:off x="7350993" y="4632960"/>
            <a:ext cx="4246647" cy="1706880"/>
          </a:xfrm>
          <a:prstGeom prst="rect">
            <a:avLst/>
          </a:prstGeom>
        </p:spPr>
      </p:pic>
      <p:pic>
        <p:nvPicPr>
          <p:cNvPr id="22" name="Afbeelding 21"/>
          <p:cNvPicPr>
            <a:picLocks noChangeAspect="1"/>
          </p:cNvPicPr>
          <p:nvPr/>
        </p:nvPicPr>
        <p:blipFill>
          <a:blip r:embed="rId5"/>
          <a:stretch>
            <a:fillRect/>
          </a:stretch>
        </p:blipFill>
        <p:spPr>
          <a:xfrm>
            <a:off x="9076153" y="1950720"/>
            <a:ext cx="2350036" cy="2121217"/>
          </a:xfrm>
          <a:prstGeom prst="rect">
            <a:avLst/>
          </a:prstGeom>
        </p:spPr>
      </p:pic>
      <p:pic>
        <p:nvPicPr>
          <p:cNvPr id="12" name="Picture 2" descr="Afbeeldingsresultaat voor bandenspan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21" y="5011812"/>
            <a:ext cx="3739487" cy="139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744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487680"/>
            <a:ext cx="3922776" cy="51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verband tussen grootheden. </a:t>
            </a:r>
          </a:p>
        </p:txBody>
      </p:sp>
      <p:pic>
        <p:nvPicPr>
          <p:cNvPr id="7" name="Afbeelding 6"/>
          <p:cNvPicPr>
            <a:picLocks noChangeAspect="1"/>
          </p:cNvPicPr>
          <p:nvPr/>
        </p:nvPicPr>
        <p:blipFill>
          <a:blip r:embed="rId2"/>
          <a:stretch>
            <a:fillRect/>
          </a:stretch>
        </p:blipFill>
        <p:spPr>
          <a:xfrm>
            <a:off x="994410" y="1660207"/>
            <a:ext cx="8031606" cy="1174433"/>
          </a:xfrm>
          <a:prstGeom prst="rect">
            <a:avLst/>
          </a:prstGeom>
        </p:spPr>
      </p:pic>
      <p:sp>
        <p:nvSpPr>
          <p:cNvPr id="10" name="Rechthoek 9"/>
          <p:cNvSpPr/>
          <p:nvPr/>
        </p:nvSpPr>
        <p:spPr>
          <a:xfrm>
            <a:off x="1996440" y="2982952"/>
            <a:ext cx="6431280" cy="1074974"/>
          </a:xfrm>
          <a:prstGeom prst="rect">
            <a:avLst/>
          </a:prstGeom>
        </p:spPr>
        <p:txBody>
          <a:bodyPr wrap="square">
            <a:spAutoFit/>
          </a:bodyPr>
          <a:lstStyle/>
          <a:p>
            <a:pPr marL="342900" lvl="0" indent="-342900">
              <a:lnSpc>
                <a:spcPct val="107000"/>
              </a:lnSpc>
              <a:spcAft>
                <a:spcPts val="600"/>
              </a:spcAft>
              <a:buSzPts val="1400"/>
              <a:buFont typeface="Wingdings" panose="05000000000000000000" pitchFamily="2" charset="2"/>
              <a:buChar char=""/>
              <a:tabLst>
                <a:tab pos="228600" algn="l"/>
                <a:tab pos="449580" algn="l"/>
              </a:tabLst>
            </a:pPr>
            <a:r>
              <a:rPr lang="nl-BE" sz="1100" dirty="0">
                <a:solidFill>
                  <a:srgbClr val="595959"/>
                </a:solidFill>
                <a:latin typeface="Calibri" panose="020F0502020204030204" pitchFamily="34" charset="0"/>
                <a:ea typeface="Calibri" panose="020F0502020204030204" pitchFamily="34" charset="0"/>
                <a:cs typeface="Times New Roman" panose="02020603050405020304" pitchFamily="18" charset="0"/>
              </a:rPr>
              <a:t>Verbanden tussen grootheden zoals:</a:t>
            </a:r>
          </a:p>
          <a:p>
            <a:pPr marL="1143000" lvl="2" indent="-228600">
              <a:lnSpc>
                <a:spcPct val="107000"/>
              </a:lnSpc>
              <a:spcAft>
                <a:spcPts val="0"/>
              </a:spcAft>
              <a:buSzPts val="1100"/>
              <a:buFont typeface="Symbol" panose="05050102010706020507" pitchFamily="18" charset="2"/>
              <a:buChar char=""/>
            </a:pPr>
            <a:r>
              <a:rPr lang="nl-BE" sz="1100" dirty="0">
                <a:solidFill>
                  <a:srgbClr val="595959"/>
                </a:solidFill>
                <a:latin typeface="Calibri" panose="020F0502020204030204" pitchFamily="34" charset="0"/>
                <a:ea typeface="Calibri" panose="020F0502020204030204" pitchFamily="34" charset="0"/>
                <a:cs typeface="Times New Roman" panose="02020603050405020304" pitchFamily="18" charset="0"/>
              </a:rPr>
              <a:t>tussen massa en volume of inhoud;</a:t>
            </a:r>
          </a:p>
          <a:p>
            <a:pPr marL="1143000" lvl="2" indent="-228600">
              <a:lnSpc>
                <a:spcPct val="107000"/>
              </a:lnSpc>
              <a:spcAft>
                <a:spcPts val="0"/>
              </a:spcAft>
              <a:buSzPts val="1100"/>
              <a:buFont typeface="Symbol" panose="05050102010706020507" pitchFamily="18" charset="2"/>
              <a:buChar char=""/>
            </a:pPr>
            <a:r>
              <a:rPr lang="nl-BE" sz="1100" dirty="0">
                <a:solidFill>
                  <a:srgbClr val="595959"/>
                </a:solidFill>
                <a:latin typeface="Calibri" panose="020F0502020204030204" pitchFamily="34" charset="0"/>
                <a:ea typeface="Calibri" panose="020F0502020204030204" pitchFamily="34" charset="0"/>
                <a:cs typeface="Times New Roman" panose="02020603050405020304" pitchFamily="18" charset="0"/>
              </a:rPr>
              <a:t>tussen stroomsterkte en spanning;</a:t>
            </a:r>
          </a:p>
          <a:p>
            <a:pPr marL="1143000" lvl="2" indent="-228600">
              <a:lnSpc>
                <a:spcPct val="107000"/>
              </a:lnSpc>
              <a:spcAft>
                <a:spcPts val="0"/>
              </a:spcAft>
              <a:buSzPts val="1100"/>
              <a:buFont typeface="Symbol" panose="05050102010706020507" pitchFamily="18" charset="2"/>
              <a:buChar char=""/>
            </a:pPr>
            <a:r>
              <a:rPr lang="nl-BE" sz="1100" dirty="0">
                <a:solidFill>
                  <a:srgbClr val="595959"/>
                </a:solidFill>
                <a:latin typeface="Calibri" panose="020F0502020204030204" pitchFamily="34" charset="0"/>
                <a:ea typeface="Calibri" panose="020F0502020204030204" pitchFamily="34" charset="0"/>
                <a:cs typeface="Times New Roman" panose="02020603050405020304" pitchFamily="18" charset="0"/>
              </a:rPr>
              <a:t>tussen de grootte van de zwaartekracht en de massa;</a:t>
            </a:r>
          </a:p>
          <a:p>
            <a:pPr marL="1143000" lvl="2" indent="-228600">
              <a:lnSpc>
                <a:spcPct val="107000"/>
              </a:lnSpc>
              <a:spcAft>
                <a:spcPts val="600"/>
              </a:spcAft>
              <a:buSzPts val="1100"/>
              <a:buFont typeface="Symbol" panose="05050102010706020507" pitchFamily="18" charset="2"/>
              <a:buChar char=""/>
            </a:pPr>
            <a:r>
              <a:rPr lang="nl-BE" sz="1100" dirty="0">
                <a:solidFill>
                  <a:srgbClr val="595959"/>
                </a:solidFill>
                <a:latin typeface="Calibri" panose="020F0502020204030204" pitchFamily="34" charset="0"/>
                <a:ea typeface="Calibri" panose="020F0502020204030204" pitchFamily="34" charset="0"/>
                <a:cs typeface="Times New Roman" panose="02020603050405020304" pitchFamily="18" charset="0"/>
              </a:rPr>
              <a:t>tussen temperatuurverandering, warmtehoeveelheid en massa.</a:t>
            </a:r>
            <a:endParaRPr lang="nl-BE" sz="11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Afbeelding 13"/>
          <p:cNvPicPr>
            <a:picLocks noChangeAspect="1"/>
          </p:cNvPicPr>
          <p:nvPr/>
        </p:nvPicPr>
        <p:blipFill>
          <a:blip r:embed="rId3"/>
          <a:stretch>
            <a:fillRect/>
          </a:stretch>
        </p:blipFill>
        <p:spPr>
          <a:xfrm>
            <a:off x="484178" y="4130040"/>
            <a:ext cx="6564322" cy="2137409"/>
          </a:xfrm>
          <a:prstGeom prst="rect">
            <a:avLst/>
          </a:prstGeom>
        </p:spPr>
      </p:pic>
      <p:pic>
        <p:nvPicPr>
          <p:cNvPr id="6" name="Afbeelding 5">
            <a:extLst>
              <a:ext uri="{FF2B5EF4-FFF2-40B4-BE49-F238E27FC236}">
                <a16:creationId xmlns:a16="http://schemas.microsoft.com/office/drawing/2014/main" id="{79B07716-3727-44E3-8EE4-38073BE274BA}"/>
              </a:ext>
            </a:extLst>
          </p:cNvPr>
          <p:cNvPicPr>
            <a:picLocks noChangeAspect="1"/>
          </p:cNvPicPr>
          <p:nvPr/>
        </p:nvPicPr>
        <p:blipFill>
          <a:blip r:embed="rId4"/>
          <a:stretch>
            <a:fillRect/>
          </a:stretch>
        </p:blipFill>
        <p:spPr>
          <a:xfrm>
            <a:off x="7439905" y="3824308"/>
            <a:ext cx="3938866" cy="2443141"/>
          </a:xfrm>
          <a:prstGeom prst="rect">
            <a:avLst/>
          </a:prstGeom>
        </p:spPr>
      </p:pic>
      <p:pic>
        <p:nvPicPr>
          <p:cNvPr id="16" name="Afbeelding 15">
            <a:extLst>
              <a:ext uri="{FF2B5EF4-FFF2-40B4-BE49-F238E27FC236}">
                <a16:creationId xmlns:a16="http://schemas.microsoft.com/office/drawing/2014/main" id="{5B89F986-5DA8-4BEA-912D-9B38796C375A}"/>
              </a:ext>
            </a:extLst>
          </p:cNvPr>
          <p:cNvPicPr>
            <a:picLocks noChangeAspect="1"/>
          </p:cNvPicPr>
          <p:nvPr/>
        </p:nvPicPr>
        <p:blipFill>
          <a:blip r:embed="rId5"/>
          <a:stretch>
            <a:fillRect/>
          </a:stretch>
        </p:blipFill>
        <p:spPr>
          <a:xfrm>
            <a:off x="7388969" y="2126762"/>
            <a:ext cx="3428277" cy="1502584"/>
          </a:xfrm>
          <a:prstGeom prst="rect">
            <a:avLst/>
          </a:prstGeom>
        </p:spPr>
      </p:pic>
    </p:spTree>
    <p:extLst>
      <p:ext uri="{BB962C8B-B14F-4D97-AF65-F5344CB8AC3E}">
        <p14:creationId xmlns:p14="http://schemas.microsoft.com/office/powerpoint/2010/main" val="5277757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487680"/>
            <a:ext cx="3922776" cy="51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een probleem ontleden door verschillende oplossingen te vergelijken met elkaar.</a:t>
            </a:r>
          </a:p>
        </p:txBody>
      </p:sp>
      <p:pic>
        <p:nvPicPr>
          <p:cNvPr id="5" name="Afbeelding 4"/>
          <p:cNvPicPr>
            <a:picLocks noChangeAspect="1"/>
          </p:cNvPicPr>
          <p:nvPr/>
        </p:nvPicPr>
        <p:blipFill>
          <a:blip r:embed="rId2"/>
          <a:stretch>
            <a:fillRect/>
          </a:stretch>
        </p:blipFill>
        <p:spPr>
          <a:xfrm>
            <a:off x="1002030" y="1620202"/>
            <a:ext cx="7760970" cy="2983959"/>
          </a:xfrm>
          <a:prstGeom prst="rect">
            <a:avLst/>
          </a:prstGeom>
        </p:spPr>
      </p:pic>
      <p:sp>
        <p:nvSpPr>
          <p:cNvPr id="12" name="Rechthoek: afgeronde hoeken 11"/>
          <p:cNvSpPr/>
          <p:nvPr/>
        </p:nvSpPr>
        <p:spPr>
          <a:xfrm>
            <a:off x="8845225" y="1409001"/>
            <a:ext cx="3069021" cy="159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Vb</a:t>
            </a:r>
            <a:r>
              <a:rPr lang="nl-BE" sz="1200" dirty="0"/>
              <a:t> een voertuig geraakt niet op een besneeuwde helling </a:t>
            </a:r>
          </a:p>
          <a:p>
            <a:pPr algn="ctr"/>
            <a:r>
              <a:rPr lang="nl-BE" sz="1200" dirty="0"/>
              <a:t>Onderzoek – beargumenteer diverse oplossingen voor het probleem</a:t>
            </a:r>
          </a:p>
          <a:p>
            <a:pPr algn="ctr"/>
            <a:r>
              <a:rPr lang="nl-BE" sz="1200" dirty="0"/>
              <a:t>Differentiatie: 4x4 – bandenkeuze – voor – en achterwielaandrijving – </a:t>
            </a:r>
          </a:p>
          <a:p>
            <a:pPr algn="ctr"/>
            <a:r>
              <a:rPr lang="nl-BE" sz="1200" dirty="0"/>
              <a:t>belasting as  </a:t>
            </a:r>
          </a:p>
          <a:p>
            <a:pPr algn="ctr"/>
            <a:r>
              <a:rPr lang="nl-BE" sz="1200" dirty="0"/>
              <a:t>grafieken van bandengrip</a:t>
            </a:r>
          </a:p>
        </p:txBody>
      </p:sp>
      <p:pic>
        <p:nvPicPr>
          <p:cNvPr id="14" name="Afbeelding 13">
            <a:extLst>
              <a:ext uri="{FF2B5EF4-FFF2-40B4-BE49-F238E27FC236}">
                <a16:creationId xmlns:a16="http://schemas.microsoft.com/office/drawing/2014/main" id="{F74596FC-927F-4118-A354-6E7F26775852}"/>
              </a:ext>
            </a:extLst>
          </p:cNvPr>
          <p:cNvPicPr>
            <a:picLocks noChangeAspect="1"/>
          </p:cNvPicPr>
          <p:nvPr/>
        </p:nvPicPr>
        <p:blipFill>
          <a:blip r:embed="rId3"/>
          <a:stretch>
            <a:fillRect/>
          </a:stretch>
        </p:blipFill>
        <p:spPr>
          <a:xfrm>
            <a:off x="1037236" y="1491531"/>
            <a:ext cx="7772783" cy="4214967"/>
          </a:xfrm>
          <a:prstGeom prst="rect">
            <a:avLst/>
          </a:prstGeom>
        </p:spPr>
      </p:pic>
      <p:sp>
        <p:nvSpPr>
          <p:cNvPr id="15" name="Rechthoek: afgeronde hoeken 14">
            <a:extLst>
              <a:ext uri="{FF2B5EF4-FFF2-40B4-BE49-F238E27FC236}">
                <a16:creationId xmlns:a16="http://schemas.microsoft.com/office/drawing/2014/main" id="{4DDACDF8-DC7C-4A93-88F1-BC7E628A1EE7}"/>
              </a:ext>
            </a:extLst>
          </p:cNvPr>
          <p:cNvSpPr/>
          <p:nvPr/>
        </p:nvSpPr>
        <p:spPr>
          <a:xfrm>
            <a:off x="5538952" y="1620202"/>
            <a:ext cx="2648607" cy="18844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Afbeelding 16">
            <a:extLst>
              <a:ext uri="{FF2B5EF4-FFF2-40B4-BE49-F238E27FC236}">
                <a16:creationId xmlns:a16="http://schemas.microsoft.com/office/drawing/2014/main" id="{1F1ACAE3-979A-40D1-B84B-938FFE8E3EED}"/>
              </a:ext>
            </a:extLst>
          </p:cNvPr>
          <p:cNvPicPr>
            <a:picLocks noChangeAspect="1"/>
          </p:cNvPicPr>
          <p:nvPr/>
        </p:nvPicPr>
        <p:blipFill>
          <a:blip r:embed="rId4"/>
          <a:stretch>
            <a:fillRect/>
          </a:stretch>
        </p:blipFill>
        <p:spPr>
          <a:xfrm>
            <a:off x="9194580" y="3136005"/>
            <a:ext cx="2322207" cy="3234315"/>
          </a:xfrm>
          <a:prstGeom prst="rect">
            <a:avLst/>
          </a:prstGeom>
        </p:spPr>
      </p:pic>
    </p:spTree>
    <p:extLst>
      <p:ext uri="{BB962C8B-B14F-4D97-AF65-F5344CB8AC3E}">
        <p14:creationId xmlns:p14="http://schemas.microsoft.com/office/powerpoint/2010/main" val="956097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5964072" y="487680"/>
            <a:ext cx="4450744" cy="51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de gemaakte keuzes te beargumenteren door bijvoorbeeld de voor-en nadelen te vergelijken met elkaar.</a:t>
            </a:r>
          </a:p>
        </p:txBody>
      </p:sp>
      <p:pic>
        <p:nvPicPr>
          <p:cNvPr id="6" name="Afbeelding 5"/>
          <p:cNvPicPr>
            <a:picLocks noChangeAspect="1"/>
          </p:cNvPicPr>
          <p:nvPr/>
        </p:nvPicPr>
        <p:blipFill>
          <a:blip r:embed="rId2"/>
          <a:stretch>
            <a:fillRect/>
          </a:stretch>
        </p:blipFill>
        <p:spPr>
          <a:xfrm>
            <a:off x="961623" y="1624964"/>
            <a:ext cx="8930090" cy="1895475"/>
          </a:xfrm>
          <a:prstGeom prst="rect">
            <a:avLst/>
          </a:prstGeom>
        </p:spPr>
      </p:pic>
      <p:sp>
        <p:nvSpPr>
          <p:cNvPr id="5" name="Rechthoek: afgeronde hoeken 4"/>
          <p:cNvSpPr/>
          <p:nvPr/>
        </p:nvSpPr>
        <p:spPr>
          <a:xfrm>
            <a:off x="7036933" y="2748707"/>
            <a:ext cx="4967785"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Ecologisch - Duurzaam</a:t>
            </a:r>
          </a:p>
          <a:p>
            <a:pPr algn="ctr"/>
            <a:r>
              <a:rPr lang="nl-BE" sz="1400" dirty="0"/>
              <a:t>Hybride voertuigen ontwerpen</a:t>
            </a:r>
          </a:p>
          <a:p>
            <a:pPr algn="ctr"/>
            <a:r>
              <a:rPr lang="nl-BE" sz="1400" dirty="0"/>
              <a:t> type motor ifv het milieu</a:t>
            </a:r>
          </a:p>
          <a:p>
            <a:pPr algn="ctr"/>
            <a:r>
              <a:rPr lang="nl-BE" sz="1400" dirty="0"/>
              <a:t>Vergelijk de chemische samenstelling van de uitstootgassen van verschillende voertuigtypes</a:t>
            </a:r>
          </a:p>
        </p:txBody>
      </p:sp>
      <p:pic>
        <p:nvPicPr>
          <p:cNvPr id="10" name="Afbeelding 9">
            <a:extLst>
              <a:ext uri="{FF2B5EF4-FFF2-40B4-BE49-F238E27FC236}">
                <a16:creationId xmlns:a16="http://schemas.microsoft.com/office/drawing/2014/main" id="{FA23B65D-D158-457F-9BC2-1DEC318C1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7960" y="4260168"/>
            <a:ext cx="2233749" cy="16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60B980DF-399A-43AB-9D93-583985D0B0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0460" y="3797874"/>
            <a:ext cx="2639809" cy="22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2">
            <a:extLst>
              <a:ext uri="{FF2B5EF4-FFF2-40B4-BE49-F238E27FC236}">
                <a16:creationId xmlns:a16="http://schemas.microsoft.com/office/drawing/2014/main" id="{29C3D666-7732-46F8-9F5D-1DB8DB5D3A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76" y="3653060"/>
            <a:ext cx="3440293" cy="262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a:extLst>
              <a:ext uri="{FF2B5EF4-FFF2-40B4-BE49-F238E27FC236}">
                <a16:creationId xmlns:a16="http://schemas.microsoft.com/office/drawing/2014/main" id="{A4BA125A-2258-4833-BD06-6DEF64D33150}"/>
              </a:ext>
            </a:extLst>
          </p:cNvPr>
          <p:cNvPicPr>
            <a:picLocks noChangeAspect="1"/>
          </p:cNvPicPr>
          <p:nvPr/>
        </p:nvPicPr>
        <p:blipFill>
          <a:blip r:embed="rId6"/>
          <a:stretch>
            <a:fillRect/>
          </a:stretch>
        </p:blipFill>
        <p:spPr>
          <a:xfrm>
            <a:off x="9186661" y="4173146"/>
            <a:ext cx="2456309" cy="2019221"/>
          </a:xfrm>
          <a:prstGeom prst="rect">
            <a:avLst/>
          </a:prstGeom>
        </p:spPr>
      </p:pic>
    </p:spTree>
    <p:extLst>
      <p:ext uri="{BB962C8B-B14F-4D97-AF65-F5344CB8AC3E}">
        <p14:creationId xmlns:p14="http://schemas.microsoft.com/office/powerpoint/2010/main" val="27571709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STEM- doelen  </a:t>
            </a:r>
            <a:r>
              <a:rPr lang="nl-NL" dirty="0" err="1"/>
              <a:t>lpd</a:t>
            </a:r>
            <a:r>
              <a:rPr lang="nl-NL" dirty="0"/>
              <a:t> 1-8</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dirty="0"/>
              <a:t>De STEM doelen worden op een geïntegreerde manier aangereikt in verschillende contexten.</a:t>
            </a:r>
          </a:p>
          <a:p>
            <a:endParaRPr lang="nl-NL" sz="1200" b="1" dirty="0"/>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1" name="Rechthoek: afgeronde hoeken 10">
            <a:extLst>
              <a:ext uri="{FF2B5EF4-FFF2-40B4-BE49-F238E27FC236}">
                <a16:creationId xmlns:a16="http://schemas.microsoft.com/office/drawing/2014/main" id="{92EDD0F5-CFC7-4ECE-B212-F65079204A17}"/>
              </a:ext>
            </a:extLst>
          </p:cNvPr>
          <p:cNvSpPr/>
          <p:nvPr/>
        </p:nvSpPr>
        <p:spPr>
          <a:xfrm>
            <a:off x="6492040" y="487680"/>
            <a:ext cx="3922776" cy="518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dirty="0"/>
              <a:t>LL leren het belang van voertuigen in de totale context mobiliteit te plaatsen.</a:t>
            </a:r>
          </a:p>
        </p:txBody>
      </p:sp>
      <p:pic>
        <p:nvPicPr>
          <p:cNvPr id="5" name="Afbeelding 4"/>
          <p:cNvPicPr>
            <a:picLocks noChangeAspect="1"/>
          </p:cNvPicPr>
          <p:nvPr/>
        </p:nvPicPr>
        <p:blipFill>
          <a:blip r:embed="rId2"/>
          <a:stretch>
            <a:fillRect/>
          </a:stretch>
        </p:blipFill>
        <p:spPr>
          <a:xfrm>
            <a:off x="1032726" y="1658302"/>
            <a:ext cx="8115084" cy="3233738"/>
          </a:xfrm>
          <a:prstGeom prst="rect">
            <a:avLst/>
          </a:prstGeom>
        </p:spPr>
      </p:pic>
      <p:sp>
        <p:nvSpPr>
          <p:cNvPr id="9" name="Rechthoek: afgeronde hoeken 8"/>
          <p:cNvSpPr/>
          <p:nvPr/>
        </p:nvSpPr>
        <p:spPr>
          <a:xfrm>
            <a:off x="6492040" y="5222498"/>
            <a:ext cx="4967785" cy="1162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Debat over mobiliteit in 21ste eeuw</a:t>
            </a:r>
          </a:p>
          <a:p>
            <a:pPr algn="ctr"/>
            <a:r>
              <a:rPr lang="nl-BE" sz="1400" dirty="0"/>
              <a:t>Welke energiekeuzes gebruiken we ifv van de toekomst om onze voertuigen aan te drijven? Mobiliteit is meer dan het voertuig alleen.  </a:t>
            </a:r>
          </a:p>
        </p:txBody>
      </p:sp>
      <p:pic>
        <p:nvPicPr>
          <p:cNvPr id="12" name="Afbeelding 11">
            <a:extLst>
              <a:ext uri="{FF2B5EF4-FFF2-40B4-BE49-F238E27FC236}">
                <a16:creationId xmlns:a16="http://schemas.microsoft.com/office/drawing/2014/main" id="{B3FEC25F-754F-4635-AD61-F6F8FADAB6B0}"/>
              </a:ext>
            </a:extLst>
          </p:cNvPr>
          <p:cNvPicPr>
            <a:picLocks noChangeAspect="1"/>
          </p:cNvPicPr>
          <p:nvPr/>
        </p:nvPicPr>
        <p:blipFill>
          <a:blip r:embed="rId3"/>
          <a:stretch>
            <a:fillRect/>
          </a:stretch>
        </p:blipFill>
        <p:spPr>
          <a:xfrm>
            <a:off x="2403243" y="4892040"/>
            <a:ext cx="1281894" cy="1245865"/>
          </a:xfrm>
          <a:prstGeom prst="rect">
            <a:avLst/>
          </a:prstGeom>
        </p:spPr>
      </p:pic>
      <p:pic>
        <p:nvPicPr>
          <p:cNvPr id="15" name="Afbeelding 14">
            <a:extLst>
              <a:ext uri="{FF2B5EF4-FFF2-40B4-BE49-F238E27FC236}">
                <a16:creationId xmlns:a16="http://schemas.microsoft.com/office/drawing/2014/main" id="{0B9ADB38-97B6-4103-9F9F-23F41F1AB317}"/>
              </a:ext>
            </a:extLst>
          </p:cNvPr>
          <p:cNvPicPr>
            <a:picLocks noChangeAspect="1"/>
          </p:cNvPicPr>
          <p:nvPr/>
        </p:nvPicPr>
        <p:blipFill>
          <a:blip r:embed="rId4"/>
          <a:stretch>
            <a:fillRect/>
          </a:stretch>
        </p:blipFill>
        <p:spPr>
          <a:xfrm>
            <a:off x="177768" y="2163390"/>
            <a:ext cx="1501742" cy="4032694"/>
          </a:xfrm>
          <a:prstGeom prst="rect">
            <a:avLst/>
          </a:prstGeom>
        </p:spPr>
      </p:pic>
      <p:pic>
        <p:nvPicPr>
          <p:cNvPr id="17" name="Afbeelding 16">
            <a:extLst>
              <a:ext uri="{FF2B5EF4-FFF2-40B4-BE49-F238E27FC236}">
                <a16:creationId xmlns:a16="http://schemas.microsoft.com/office/drawing/2014/main" id="{877AD0E3-F421-4167-93F0-A2D2F4183266}"/>
              </a:ext>
            </a:extLst>
          </p:cNvPr>
          <p:cNvPicPr>
            <a:picLocks noChangeAspect="1"/>
          </p:cNvPicPr>
          <p:nvPr/>
        </p:nvPicPr>
        <p:blipFill>
          <a:blip r:embed="rId5"/>
          <a:stretch>
            <a:fillRect/>
          </a:stretch>
        </p:blipFill>
        <p:spPr>
          <a:xfrm>
            <a:off x="4122761" y="4367284"/>
            <a:ext cx="1599972" cy="1922601"/>
          </a:xfrm>
          <a:prstGeom prst="rect">
            <a:avLst/>
          </a:prstGeom>
        </p:spPr>
      </p:pic>
      <p:pic>
        <p:nvPicPr>
          <p:cNvPr id="19" name="Afbeelding 18">
            <a:extLst>
              <a:ext uri="{FF2B5EF4-FFF2-40B4-BE49-F238E27FC236}">
                <a16:creationId xmlns:a16="http://schemas.microsoft.com/office/drawing/2014/main" id="{00605C44-A49E-448A-87AC-57DD574C8C6A}"/>
              </a:ext>
            </a:extLst>
          </p:cNvPr>
          <p:cNvPicPr>
            <a:picLocks noChangeAspect="1"/>
          </p:cNvPicPr>
          <p:nvPr/>
        </p:nvPicPr>
        <p:blipFill>
          <a:blip r:embed="rId6"/>
          <a:stretch>
            <a:fillRect/>
          </a:stretch>
        </p:blipFill>
        <p:spPr>
          <a:xfrm>
            <a:off x="8873386" y="1299030"/>
            <a:ext cx="2641719" cy="1963268"/>
          </a:xfrm>
          <a:prstGeom prst="rect">
            <a:avLst/>
          </a:prstGeom>
        </p:spPr>
      </p:pic>
      <p:pic>
        <p:nvPicPr>
          <p:cNvPr id="21" name="Afbeelding 20">
            <a:extLst>
              <a:ext uri="{FF2B5EF4-FFF2-40B4-BE49-F238E27FC236}">
                <a16:creationId xmlns:a16="http://schemas.microsoft.com/office/drawing/2014/main" id="{6E6C8AB5-C269-46B5-A350-3044D655FF15}"/>
              </a:ext>
            </a:extLst>
          </p:cNvPr>
          <p:cNvPicPr>
            <a:picLocks noChangeAspect="1"/>
          </p:cNvPicPr>
          <p:nvPr/>
        </p:nvPicPr>
        <p:blipFill>
          <a:blip r:embed="rId7"/>
          <a:stretch>
            <a:fillRect/>
          </a:stretch>
        </p:blipFill>
        <p:spPr>
          <a:xfrm>
            <a:off x="8873386" y="3290091"/>
            <a:ext cx="2641719" cy="1932209"/>
          </a:xfrm>
          <a:prstGeom prst="rect">
            <a:avLst/>
          </a:prstGeom>
        </p:spPr>
      </p:pic>
    </p:spTree>
    <p:extLst>
      <p:ext uri="{BB962C8B-B14F-4D97-AF65-F5344CB8AC3E}">
        <p14:creationId xmlns:p14="http://schemas.microsoft.com/office/powerpoint/2010/main" val="2948172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CAE741-8224-4C4F-84F3-40D35E3043CF}"/>
              </a:ext>
            </a:extLst>
          </p:cNvPr>
          <p:cNvSpPr>
            <a:spLocks noGrp="1"/>
          </p:cNvSpPr>
          <p:nvPr>
            <p:ph type="sldNum" sz="quarter" idx="11"/>
          </p:nvPr>
        </p:nvSpPr>
        <p:spPr/>
        <p:txBody>
          <a:bodyPr/>
          <a:lstStyle/>
          <a:p>
            <a:fld id="{189E3A5C-986B-47BE-8F96-3787467B82A8}" type="slidenum">
              <a:rPr lang="nl-BE" smtClean="0">
                <a:solidFill>
                  <a:prstClr val="white"/>
                </a:solidFill>
              </a:rPr>
              <a:pPr/>
              <a:t>3</a:t>
            </a:fld>
            <a:endParaRPr lang="nl-BE">
              <a:solidFill>
                <a:prstClr val="white"/>
              </a:solidFill>
            </a:endParaRPr>
          </a:p>
        </p:txBody>
      </p:sp>
      <p:sp>
        <p:nvSpPr>
          <p:cNvPr id="5" name="Rechthoek 4">
            <a:extLst>
              <a:ext uri="{FF2B5EF4-FFF2-40B4-BE49-F238E27FC236}">
                <a16:creationId xmlns:a16="http://schemas.microsoft.com/office/drawing/2014/main" id="{0037122D-5C88-4AFD-B390-3453AC622851}"/>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doelen</a:t>
            </a:r>
            <a:endParaRPr lang="nl-BE" b="1" cap="all">
              <a:solidFill>
                <a:prstClr val="white"/>
              </a:solidFill>
              <a:latin typeface="Trebuchet MS" panose="020B0603020202020204" pitchFamily="34" charset="0"/>
            </a:endParaRPr>
          </a:p>
        </p:txBody>
      </p:sp>
      <p:sp>
        <p:nvSpPr>
          <p:cNvPr id="6" name="Rechthoek 5">
            <a:extLst>
              <a:ext uri="{FF2B5EF4-FFF2-40B4-BE49-F238E27FC236}">
                <a16:creationId xmlns:a16="http://schemas.microsoft.com/office/drawing/2014/main" id="{C2BF372B-DCD1-4663-845E-1A5B628B8850}"/>
              </a:ext>
            </a:extLst>
          </p:cNvPr>
          <p:cNvSpPr/>
          <p:nvPr/>
        </p:nvSpPr>
        <p:spPr>
          <a:xfrm>
            <a:off x="1219439" y="873297"/>
            <a:ext cx="9691172" cy="5506134"/>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dirty="0"/>
              <a:t>Het lerarenteam leert...</a:t>
            </a:r>
            <a:endParaRPr lang="nl-NL" sz="1200" dirty="0"/>
          </a:p>
          <a:p>
            <a:endParaRPr lang="nl-NL" dirty="0"/>
          </a:p>
          <a:p>
            <a:pPr marL="285750" indent="-285750">
              <a:buFont typeface="Arial"/>
              <a:buChar char="•"/>
            </a:pPr>
            <a:r>
              <a:rPr lang="nl-NL" dirty="0">
                <a:solidFill>
                  <a:srgbClr val="FFFF00"/>
                </a:solidFill>
                <a:ea typeface="+mn-lt"/>
                <a:cs typeface="+mn-lt"/>
              </a:rPr>
              <a:t>inzicht</a:t>
            </a:r>
            <a:r>
              <a:rPr lang="nl-NL" dirty="0">
                <a:ea typeface="+mn-lt"/>
                <a:cs typeface="+mn-lt"/>
              </a:rPr>
              <a:t> te krijgen </a:t>
            </a:r>
            <a:r>
              <a:rPr lang="nl-NL" dirty="0">
                <a:solidFill>
                  <a:srgbClr val="FFFF00"/>
                </a:solidFill>
                <a:ea typeface="+mn-lt"/>
                <a:cs typeface="+mn-lt"/>
              </a:rPr>
              <a:t>wat </a:t>
            </a:r>
            <a:r>
              <a:rPr lang="nl-NL" dirty="0">
                <a:ea typeface="+mn-lt"/>
                <a:cs typeface="+mn-lt"/>
              </a:rPr>
              <a:t>specifiek is voor het studierichtingsprofiel</a:t>
            </a:r>
            <a:endParaRPr lang="nl-NL" dirty="0"/>
          </a:p>
          <a:p>
            <a:pPr marL="285750" indent="-285750">
              <a:buFont typeface="Arial"/>
              <a:buChar char="•"/>
            </a:pPr>
            <a:endParaRPr lang="nl-NL" dirty="0">
              <a:solidFill>
                <a:srgbClr val="FFFF00"/>
              </a:solidFill>
              <a:ea typeface="+mn-lt"/>
              <a:cs typeface="+mn-lt"/>
            </a:endParaRPr>
          </a:p>
          <a:p>
            <a:pPr marL="285750" indent="-285750">
              <a:buFont typeface="Arial"/>
              <a:buChar char="•"/>
            </a:pPr>
            <a:r>
              <a:rPr lang="nl-NL" dirty="0">
                <a:solidFill>
                  <a:srgbClr val="FFFF00"/>
                </a:solidFill>
                <a:ea typeface="+mn-lt"/>
                <a:cs typeface="+mn-lt"/>
              </a:rPr>
              <a:t>welke</a:t>
            </a:r>
            <a:r>
              <a:rPr lang="nl-NL" dirty="0">
                <a:solidFill>
                  <a:srgbClr val="FFFFFF"/>
                </a:solidFill>
                <a:ea typeface="+mn-lt"/>
                <a:cs typeface="+mn-lt"/>
              </a:rPr>
              <a:t> doelen er in het geïntegreerd leerproces voorkomen </a:t>
            </a:r>
            <a:endParaRPr lang="nl-NL" dirty="0"/>
          </a:p>
          <a:p>
            <a:pPr marL="285750" indent="-285750">
              <a:buFont typeface="Arial"/>
              <a:buChar char="•"/>
            </a:pPr>
            <a:endParaRPr lang="nl-NL" dirty="0">
              <a:solidFill>
                <a:srgbClr val="FFFF00"/>
              </a:solidFill>
              <a:ea typeface="+mn-lt"/>
              <a:cs typeface="+mn-lt"/>
            </a:endParaRPr>
          </a:p>
          <a:p>
            <a:pPr marL="285750" indent="-285750">
              <a:buFont typeface="Arial"/>
              <a:buChar char="•"/>
            </a:pPr>
            <a:r>
              <a:rPr lang="nl-NL" dirty="0">
                <a:solidFill>
                  <a:srgbClr val="FFFF00"/>
                </a:solidFill>
                <a:ea typeface="+mn-lt"/>
                <a:cs typeface="+mn-lt"/>
              </a:rPr>
              <a:t>hoe </a:t>
            </a:r>
            <a:r>
              <a:rPr lang="nl-NL" dirty="0">
                <a:ea typeface="+mn-lt"/>
                <a:cs typeface="+mn-lt"/>
              </a:rPr>
              <a:t>het leerplan Voertuigtechnieken</a:t>
            </a:r>
            <a:r>
              <a:rPr lang="nl-NL" dirty="0"/>
              <a:t> is </a:t>
            </a:r>
            <a:r>
              <a:rPr lang="nl-NL" dirty="0">
                <a:solidFill>
                  <a:srgbClr val="FFFF00"/>
                </a:solidFill>
              </a:rPr>
              <a:t>opgebouwd</a:t>
            </a:r>
            <a:r>
              <a:rPr lang="nl-NL" dirty="0"/>
              <a:t>:</a:t>
            </a:r>
          </a:p>
          <a:p>
            <a:pPr marL="742950" lvl="1" indent="-285750">
              <a:buFontTx/>
              <a:buChar char="-"/>
            </a:pPr>
            <a:r>
              <a:rPr lang="nl-NL" dirty="0"/>
              <a:t>de </a:t>
            </a:r>
            <a:r>
              <a:rPr lang="nl-NL" dirty="0">
                <a:solidFill>
                  <a:srgbClr val="FFFF00"/>
                </a:solidFill>
              </a:rPr>
              <a:t>STEM-doelen</a:t>
            </a:r>
            <a:r>
              <a:rPr lang="nl-NL" dirty="0"/>
              <a:t> </a:t>
            </a:r>
          </a:p>
          <a:p>
            <a:pPr marL="742950" lvl="1" indent="-285750">
              <a:buFontTx/>
              <a:buChar char="-"/>
            </a:pPr>
            <a:r>
              <a:rPr lang="nl-NL" dirty="0"/>
              <a:t>de </a:t>
            </a:r>
            <a:r>
              <a:rPr lang="nl-NL" dirty="0">
                <a:solidFill>
                  <a:srgbClr val="FFFF00"/>
                </a:solidFill>
              </a:rPr>
              <a:t>ondersteunende technieken</a:t>
            </a:r>
          </a:p>
          <a:p>
            <a:pPr marL="742950" lvl="1" indent="-285750">
              <a:buFontTx/>
              <a:buChar char="-"/>
            </a:pPr>
            <a:r>
              <a:rPr lang="nl-NL" dirty="0"/>
              <a:t>de </a:t>
            </a:r>
            <a:r>
              <a:rPr lang="nl-NL" dirty="0">
                <a:solidFill>
                  <a:srgbClr val="FFFF00"/>
                </a:solidFill>
              </a:rPr>
              <a:t>leerdoelen voertuigtechnieken</a:t>
            </a:r>
          </a:p>
          <a:p>
            <a:pPr marL="285750" indent="-285750">
              <a:buChar char="-"/>
            </a:pPr>
            <a:endParaRPr lang="nl-NL" dirty="0"/>
          </a:p>
          <a:p>
            <a:pPr marL="285750" indent="-285750">
              <a:buFont typeface="Arial"/>
              <a:buChar char="•"/>
            </a:pPr>
            <a:r>
              <a:rPr lang="nl-NL" dirty="0">
                <a:solidFill>
                  <a:srgbClr val="FFFF00"/>
                </a:solidFill>
              </a:rPr>
              <a:t>nieuwe terminologie</a:t>
            </a:r>
            <a:r>
              <a:rPr lang="nl-NL" dirty="0"/>
              <a:t> te interpreteren</a:t>
            </a:r>
          </a:p>
          <a:p>
            <a:pPr marL="285750" indent="-285750">
              <a:buFont typeface="Arial"/>
              <a:buChar char="•"/>
            </a:pPr>
            <a:endParaRPr lang="nl-NL" dirty="0"/>
          </a:p>
          <a:p>
            <a:pPr marL="285750" indent="-285750">
              <a:buFont typeface="Arial"/>
              <a:buChar char="•"/>
            </a:pPr>
            <a:r>
              <a:rPr lang="nl-NL" dirty="0"/>
              <a:t>herkenbare </a:t>
            </a:r>
            <a:r>
              <a:rPr lang="nl-NL" dirty="0">
                <a:solidFill>
                  <a:srgbClr val="FFFF00"/>
                </a:solidFill>
              </a:rPr>
              <a:t>methodiek</a:t>
            </a:r>
            <a:r>
              <a:rPr lang="nl-NL" dirty="0"/>
              <a:t> te ontwikkelen: </a:t>
            </a:r>
          </a:p>
          <a:p>
            <a:pPr lvl="1"/>
            <a:r>
              <a:rPr lang="nl-NL" dirty="0"/>
              <a:t>-   </a:t>
            </a:r>
            <a:r>
              <a:rPr lang="nl-NL" dirty="0">
                <a:solidFill>
                  <a:srgbClr val="FFFF00"/>
                </a:solidFill>
              </a:rPr>
              <a:t>bouwstenen</a:t>
            </a:r>
            <a:r>
              <a:rPr lang="nl-NL" dirty="0"/>
              <a:t> te selecteren en doelen te vertalen in een bepaalde </a:t>
            </a:r>
            <a:r>
              <a:rPr lang="nl-NL" dirty="0">
                <a:solidFill>
                  <a:srgbClr val="FFFF00"/>
                </a:solidFill>
              </a:rPr>
              <a:t>context</a:t>
            </a:r>
            <a:endParaRPr lang="nl-NL" dirty="0"/>
          </a:p>
          <a:p>
            <a:r>
              <a:rPr lang="nl-NL" dirty="0"/>
              <a:t>       -   een </a:t>
            </a:r>
            <a:r>
              <a:rPr lang="nl-NL" dirty="0">
                <a:solidFill>
                  <a:srgbClr val="FFFF00"/>
                </a:solidFill>
              </a:rPr>
              <a:t>geïntegreerd projectmatig</a:t>
            </a:r>
            <a:r>
              <a:rPr lang="nl-NL" dirty="0"/>
              <a:t> leerproces op te bouwen</a:t>
            </a:r>
          </a:p>
          <a:p>
            <a:pPr marL="285750" indent="-285750" algn="ctr">
              <a:buFontTx/>
              <a:buChar char="-"/>
            </a:pPr>
            <a:endParaRPr lang="nl-BE" dirty="0"/>
          </a:p>
        </p:txBody>
      </p:sp>
    </p:spTree>
    <p:extLst>
      <p:ext uri="{BB962C8B-B14F-4D97-AF65-F5344CB8AC3E}">
        <p14:creationId xmlns:p14="http://schemas.microsoft.com/office/powerpoint/2010/main" val="2976342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418A88E3-03FF-CF4C-A413-023FB4DD52E4}"/>
              </a:ext>
            </a:extLst>
          </p:cNvPr>
          <p:cNvSpPr>
            <a:spLocks noGrp="1"/>
          </p:cNvSpPr>
          <p:nvPr>
            <p:ph type="subTitle" idx="1"/>
          </p:nvPr>
        </p:nvSpPr>
        <p:spPr>
          <a:xfrm>
            <a:off x="870542" y="3024862"/>
            <a:ext cx="9925795" cy="1206630"/>
          </a:xfrm>
        </p:spPr>
        <p:txBody>
          <a:bodyPr>
            <a:normAutofit/>
          </a:bodyPr>
          <a:lstStyle/>
          <a:p>
            <a:r>
              <a:rPr lang="nl-BE" sz="3600" dirty="0"/>
              <a:t>Het leerplan bevat volgende rubrieken:</a:t>
            </a:r>
          </a:p>
          <a:p>
            <a:endParaRPr lang="nl-BE" sz="3600" dirty="0"/>
          </a:p>
          <a:p>
            <a:endParaRPr lang="nl-NL" sz="2300" b="1" i="1" dirty="0"/>
          </a:p>
          <a:p>
            <a:endParaRPr lang="nl-BE" sz="3600" dirty="0"/>
          </a:p>
          <a:p>
            <a:endParaRPr lang="nl-BE" sz="3600" dirty="0"/>
          </a:p>
        </p:txBody>
      </p:sp>
      <p:sp>
        <p:nvSpPr>
          <p:cNvPr id="3" name="Rechthoek 2"/>
          <p:cNvSpPr/>
          <p:nvPr/>
        </p:nvSpPr>
        <p:spPr>
          <a:xfrm>
            <a:off x="2294021" y="3978442"/>
            <a:ext cx="6176211" cy="174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500"/>
              </a:spcAft>
            </a:pPr>
            <a:r>
              <a:rPr lang="nl-BE" dirty="0"/>
              <a:t>De rubrieken/bouwstenen van voertuigtechnieken:</a:t>
            </a:r>
          </a:p>
          <a:p>
            <a:pPr marL="342900" lvl="0" indent="-342900">
              <a:lnSpc>
                <a:spcPct val="107000"/>
              </a:lnSpc>
              <a:buClr>
                <a:srgbClr val="595959"/>
              </a:buClr>
              <a:buFont typeface="Symbol" panose="05050102010706020507" pitchFamily="18" charset="2"/>
              <a:buChar char=""/>
            </a:pPr>
            <a:r>
              <a:rPr lang="nl-BE" dirty="0">
                <a:latin typeface="Calibri"/>
                <a:ea typeface="Calibri" panose="020F0502020204030204" pitchFamily="34" charset="0"/>
                <a:cs typeface="Arial"/>
              </a:rPr>
              <a:t>Mechanica – Hydrostatica</a:t>
            </a:r>
          </a:p>
          <a:p>
            <a:pPr marL="342900" lvl="0" indent="-342900">
              <a:lnSpc>
                <a:spcPct val="107000"/>
              </a:lnSpc>
              <a:buClr>
                <a:srgbClr val="595959"/>
              </a:buClr>
              <a:buFont typeface="Symbol" panose="05050102010706020507" pitchFamily="18" charset="2"/>
              <a:buChar char=""/>
            </a:pPr>
            <a:r>
              <a:rPr lang="nl-BE" dirty="0">
                <a:latin typeface="Calibri"/>
                <a:ea typeface="Calibri" panose="020F0502020204030204" pitchFamily="34" charset="0"/>
                <a:cs typeface="Arial"/>
              </a:rPr>
              <a:t>Elektriciteit – elektronica</a:t>
            </a:r>
            <a:endParaRPr lang="nl-BE" dirty="0"/>
          </a:p>
          <a:p>
            <a:pPr marL="342900" lvl="0" indent="-342900">
              <a:lnSpc>
                <a:spcPct val="107000"/>
              </a:lnSpc>
              <a:buClr>
                <a:srgbClr val="595959"/>
              </a:buClr>
              <a:buFont typeface="Symbol" panose="05050102010706020507" pitchFamily="18" charset="2"/>
              <a:buChar char=""/>
            </a:pPr>
            <a:r>
              <a:rPr lang="nl-BE" dirty="0">
                <a:latin typeface="Calibri"/>
                <a:ea typeface="Calibri" panose="020F0502020204030204" pitchFamily="34" charset="0"/>
                <a:cs typeface="Arial"/>
              </a:rPr>
              <a:t>Thermodynamica</a:t>
            </a:r>
          </a:p>
          <a:p>
            <a:pPr marL="342900" lvl="0" indent="-342900">
              <a:lnSpc>
                <a:spcPct val="107000"/>
              </a:lnSpc>
              <a:buClr>
                <a:srgbClr val="595959"/>
              </a:buClr>
              <a:buFont typeface="Symbol" panose="05050102010706020507" pitchFamily="18" charset="2"/>
              <a:buChar char=""/>
            </a:pPr>
            <a:r>
              <a:rPr lang="nl-BE" dirty="0">
                <a:latin typeface="Calibri"/>
                <a:ea typeface="Calibri" panose="020F0502020204030204" pitchFamily="34" charset="0"/>
                <a:cs typeface="Arial"/>
              </a:rPr>
              <a:t>Voertuigtechnieken</a:t>
            </a:r>
            <a:endParaRPr lang="nl-BE" dirty="0"/>
          </a:p>
          <a:p>
            <a:pPr algn="ctr"/>
            <a:endParaRPr lang="nl-BE" dirty="0"/>
          </a:p>
        </p:txBody>
      </p:sp>
    </p:spTree>
    <p:extLst>
      <p:ext uri="{BB962C8B-B14F-4D97-AF65-F5344CB8AC3E}">
        <p14:creationId xmlns:p14="http://schemas.microsoft.com/office/powerpoint/2010/main" val="3754608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Mechanica - hydrostatica  </a:t>
            </a:r>
          </a:p>
        </p:txBody>
      </p:sp>
      <p:pic>
        <p:nvPicPr>
          <p:cNvPr id="5" name="Afbeelding 4"/>
          <p:cNvPicPr>
            <a:picLocks noChangeAspect="1"/>
          </p:cNvPicPr>
          <p:nvPr/>
        </p:nvPicPr>
        <p:blipFill>
          <a:blip r:embed="rId3"/>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Hydro statica</a:t>
            </a:r>
          </a:p>
          <a:p>
            <a:pPr algn="ctr"/>
            <a:endParaRPr lang="nl-BE" sz="800" dirty="0">
              <a:solidFill>
                <a:schemeClr val="bg1"/>
              </a:solidFill>
            </a:endParaRPr>
          </a:p>
        </p:txBody>
      </p:sp>
      <p:pic>
        <p:nvPicPr>
          <p:cNvPr id="8" name="Afbeelding 7"/>
          <p:cNvPicPr>
            <a:picLocks noChangeAspect="1"/>
          </p:cNvPicPr>
          <p:nvPr/>
        </p:nvPicPr>
        <p:blipFill>
          <a:blip r:embed="rId4"/>
          <a:stretch>
            <a:fillRect/>
          </a:stretch>
        </p:blipFill>
        <p:spPr>
          <a:xfrm>
            <a:off x="1635456" y="1168447"/>
            <a:ext cx="5181600" cy="590550"/>
          </a:xfrm>
          <a:prstGeom prst="rect">
            <a:avLst/>
          </a:prstGeom>
        </p:spPr>
      </p:pic>
      <p:pic>
        <p:nvPicPr>
          <p:cNvPr id="9" name="Afbeelding 8"/>
          <p:cNvPicPr>
            <a:picLocks noChangeAspect="1"/>
          </p:cNvPicPr>
          <p:nvPr/>
        </p:nvPicPr>
        <p:blipFill>
          <a:blip r:embed="rId5"/>
          <a:stretch>
            <a:fillRect/>
          </a:stretch>
        </p:blipFill>
        <p:spPr>
          <a:xfrm>
            <a:off x="1686138" y="1782384"/>
            <a:ext cx="5507527" cy="1738740"/>
          </a:xfrm>
          <a:prstGeom prst="rect">
            <a:avLst/>
          </a:prstGeom>
        </p:spPr>
      </p:pic>
      <p:pic>
        <p:nvPicPr>
          <p:cNvPr id="11" name="Afbeelding 10"/>
          <p:cNvPicPr>
            <a:picLocks noChangeAspect="1"/>
          </p:cNvPicPr>
          <p:nvPr/>
        </p:nvPicPr>
        <p:blipFill>
          <a:blip r:embed="rId6"/>
          <a:stretch>
            <a:fillRect/>
          </a:stretch>
        </p:blipFill>
        <p:spPr>
          <a:xfrm>
            <a:off x="1695591" y="3816468"/>
            <a:ext cx="6056337" cy="365630"/>
          </a:xfrm>
          <a:prstGeom prst="rect">
            <a:avLst/>
          </a:prstGeom>
        </p:spPr>
      </p:pic>
      <p:sp>
        <p:nvSpPr>
          <p:cNvPr id="23" name="Zeshoek 22"/>
          <p:cNvSpPr/>
          <p:nvPr/>
        </p:nvSpPr>
        <p:spPr>
          <a:xfrm>
            <a:off x="508603" y="1928338"/>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4" name="Zeshoek 23"/>
          <p:cNvSpPr/>
          <p:nvPr/>
        </p:nvSpPr>
        <p:spPr>
          <a:xfrm>
            <a:off x="548185" y="3875531"/>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pic>
        <p:nvPicPr>
          <p:cNvPr id="25" name="Afbeelding 24"/>
          <p:cNvPicPr>
            <a:picLocks noChangeAspect="1"/>
          </p:cNvPicPr>
          <p:nvPr/>
        </p:nvPicPr>
        <p:blipFill>
          <a:blip r:embed="rId7"/>
          <a:stretch>
            <a:fillRect/>
          </a:stretch>
        </p:blipFill>
        <p:spPr>
          <a:xfrm>
            <a:off x="1703553" y="4148493"/>
            <a:ext cx="6000750" cy="2000250"/>
          </a:xfrm>
          <a:prstGeom prst="rect">
            <a:avLst/>
          </a:prstGeom>
        </p:spPr>
      </p:pic>
      <p:pic>
        <p:nvPicPr>
          <p:cNvPr id="27" name="Afbeelding 26"/>
          <p:cNvPicPr>
            <a:picLocks noChangeAspect="1"/>
          </p:cNvPicPr>
          <p:nvPr/>
        </p:nvPicPr>
        <p:blipFill>
          <a:blip r:embed="rId8"/>
          <a:stretch>
            <a:fillRect/>
          </a:stretch>
        </p:blipFill>
        <p:spPr>
          <a:xfrm>
            <a:off x="4503760" y="4351944"/>
            <a:ext cx="2459014" cy="1563648"/>
          </a:xfrm>
          <a:prstGeom prst="rect">
            <a:avLst/>
          </a:prstGeom>
        </p:spPr>
      </p:pic>
      <p:pic>
        <p:nvPicPr>
          <p:cNvPr id="28" name="Afbeelding 27"/>
          <p:cNvPicPr>
            <a:picLocks noChangeAspect="1"/>
          </p:cNvPicPr>
          <p:nvPr/>
        </p:nvPicPr>
        <p:blipFill>
          <a:blip r:embed="rId9"/>
          <a:stretch>
            <a:fillRect/>
          </a:stretch>
        </p:blipFill>
        <p:spPr>
          <a:xfrm>
            <a:off x="7014949" y="4366766"/>
            <a:ext cx="2089706" cy="1593325"/>
          </a:xfrm>
          <a:prstGeom prst="rect">
            <a:avLst/>
          </a:prstGeom>
        </p:spPr>
      </p:pic>
      <p:pic>
        <p:nvPicPr>
          <p:cNvPr id="29" name="Afbeelding 28"/>
          <p:cNvPicPr>
            <a:picLocks noChangeAspect="1"/>
          </p:cNvPicPr>
          <p:nvPr/>
        </p:nvPicPr>
        <p:blipFill>
          <a:blip r:embed="rId10"/>
          <a:stretch>
            <a:fillRect/>
          </a:stretch>
        </p:blipFill>
        <p:spPr>
          <a:xfrm>
            <a:off x="9089410" y="4204634"/>
            <a:ext cx="2495692" cy="1899540"/>
          </a:xfrm>
          <a:prstGeom prst="rect">
            <a:avLst/>
          </a:prstGeom>
        </p:spPr>
      </p:pic>
      <p:pic>
        <p:nvPicPr>
          <p:cNvPr id="30" name="Afbeelding 29"/>
          <p:cNvPicPr>
            <a:picLocks noChangeAspect="1"/>
          </p:cNvPicPr>
          <p:nvPr/>
        </p:nvPicPr>
        <p:blipFill>
          <a:blip r:embed="rId11"/>
          <a:stretch>
            <a:fillRect/>
          </a:stretch>
        </p:blipFill>
        <p:spPr>
          <a:xfrm>
            <a:off x="7246961" y="1585798"/>
            <a:ext cx="2118033" cy="1478052"/>
          </a:xfrm>
          <a:prstGeom prst="rect">
            <a:avLst/>
          </a:prstGeom>
          <a:ln>
            <a:solidFill>
              <a:srgbClr val="0070C0"/>
            </a:solidFill>
          </a:ln>
        </p:spPr>
      </p:pic>
      <p:pic>
        <p:nvPicPr>
          <p:cNvPr id="31" name="Afbeelding 30"/>
          <p:cNvPicPr>
            <a:picLocks noChangeAspect="1"/>
          </p:cNvPicPr>
          <p:nvPr/>
        </p:nvPicPr>
        <p:blipFill>
          <a:blip r:embed="rId12"/>
          <a:stretch>
            <a:fillRect/>
          </a:stretch>
        </p:blipFill>
        <p:spPr>
          <a:xfrm>
            <a:off x="9457899" y="2256431"/>
            <a:ext cx="2109954" cy="1510351"/>
          </a:xfrm>
          <a:prstGeom prst="rect">
            <a:avLst/>
          </a:prstGeom>
          <a:ln>
            <a:solidFill>
              <a:srgbClr val="0070C0"/>
            </a:solidFill>
          </a:ln>
        </p:spPr>
      </p:pic>
      <p:pic>
        <p:nvPicPr>
          <p:cNvPr id="32" name="Afbeelding 31"/>
          <p:cNvPicPr>
            <a:picLocks noChangeAspect="1"/>
          </p:cNvPicPr>
          <p:nvPr/>
        </p:nvPicPr>
        <p:blipFill>
          <a:blip r:embed="rId13"/>
          <a:stretch>
            <a:fillRect/>
          </a:stretch>
        </p:blipFill>
        <p:spPr>
          <a:xfrm>
            <a:off x="191027" y="4776715"/>
            <a:ext cx="1975555" cy="1217493"/>
          </a:xfrm>
          <a:prstGeom prst="rect">
            <a:avLst/>
          </a:prstGeom>
        </p:spPr>
      </p:pic>
      <p:pic>
        <p:nvPicPr>
          <p:cNvPr id="33" name="Afbeelding 32"/>
          <p:cNvPicPr>
            <a:picLocks noChangeAspect="1"/>
          </p:cNvPicPr>
          <p:nvPr/>
        </p:nvPicPr>
        <p:blipFill>
          <a:blip r:embed="rId14"/>
          <a:stretch>
            <a:fillRect/>
          </a:stretch>
        </p:blipFill>
        <p:spPr>
          <a:xfrm>
            <a:off x="2102679" y="6148032"/>
            <a:ext cx="3209925" cy="266700"/>
          </a:xfrm>
          <a:prstGeom prst="rect">
            <a:avLst/>
          </a:prstGeom>
        </p:spPr>
      </p:pic>
      <p:sp>
        <p:nvSpPr>
          <p:cNvPr id="35" name="Pijl: links/omhoog 34"/>
          <p:cNvSpPr/>
          <p:nvPr/>
        </p:nvSpPr>
        <p:spPr>
          <a:xfrm rot="5400000">
            <a:off x="1357953" y="5697943"/>
            <a:ext cx="266130" cy="1016759"/>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6" name="Afbeelding 35"/>
          <p:cNvPicPr>
            <a:picLocks noChangeAspect="1"/>
          </p:cNvPicPr>
          <p:nvPr/>
        </p:nvPicPr>
        <p:blipFill rotWithShape="1">
          <a:blip r:embed="rId15"/>
          <a:srcRect l="2231" t="7118" r="-1"/>
          <a:stretch/>
        </p:blipFill>
        <p:spPr>
          <a:xfrm>
            <a:off x="7983940" y="3971499"/>
            <a:ext cx="3589361" cy="2200782"/>
          </a:xfrm>
          <a:prstGeom prst="rect">
            <a:avLst/>
          </a:prstGeom>
        </p:spPr>
      </p:pic>
      <p:sp>
        <p:nvSpPr>
          <p:cNvPr id="37" name="Pijl: links/omhoog 36"/>
          <p:cNvSpPr/>
          <p:nvPr/>
        </p:nvSpPr>
        <p:spPr>
          <a:xfrm>
            <a:off x="5502324" y="6196084"/>
            <a:ext cx="2836458" cy="20471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Afbeelding 37"/>
          <p:cNvPicPr>
            <a:picLocks noChangeAspect="1"/>
          </p:cNvPicPr>
          <p:nvPr/>
        </p:nvPicPr>
        <p:blipFill>
          <a:blip r:embed="rId16"/>
          <a:stretch>
            <a:fillRect/>
          </a:stretch>
        </p:blipFill>
        <p:spPr>
          <a:xfrm>
            <a:off x="1692321" y="1095080"/>
            <a:ext cx="7710985" cy="2670847"/>
          </a:xfrm>
          <a:prstGeom prst="rect">
            <a:avLst/>
          </a:prstGeom>
        </p:spPr>
      </p:pic>
    </p:spTree>
    <p:extLst>
      <p:ext uri="{BB962C8B-B14F-4D97-AF65-F5344CB8AC3E}">
        <p14:creationId xmlns:p14="http://schemas.microsoft.com/office/powerpoint/2010/main" val="1672482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5"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719616" y="1214232"/>
            <a:ext cx="5857733" cy="1130765"/>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Mechanica - hydrostatica  </a:t>
            </a:r>
          </a:p>
        </p:txBody>
      </p:sp>
      <p:pic>
        <p:nvPicPr>
          <p:cNvPr id="5" name="Afbeelding 4"/>
          <p:cNvPicPr>
            <a:picLocks noChangeAspect="1"/>
          </p:cNvPicPr>
          <p:nvPr/>
        </p:nvPicPr>
        <p:blipFill>
          <a:blip r:embed="rId4"/>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Hydro statica</a:t>
            </a:r>
          </a:p>
          <a:p>
            <a:pPr algn="ctr"/>
            <a:endParaRPr lang="nl-BE" sz="800" dirty="0">
              <a:solidFill>
                <a:schemeClr val="bg1"/>
              </a:solidFill>
            </a:endParaRPr>
          </a:p>
        </p:txBody>
      </p:sp>
      <p:sp>
        <p:nvSpPr>
          <p:cNvPr id="26" name="Zeshoek 25"/>
          <p:cNvSpPr/>
          <p:nvPr/>
        </p:nvSpPr>
        <p:spPr>
          <a:xfrm>
            <a:off x="499182" y="1926607"/>
            <a:ext cx="956223" cy="74743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Evenwicht in het vlak</a:t>
            </a:r>
          </a:p>
        </p:txBody>
      </p:sp>
      <p:pic>
        <p:nvPicPr>
          <p:cNvPr id="6" name="Afbeelding 5"/>
          <p:cNvPicPr>
            <a:picLocks noChangeAspect="1"/>
          </p:cNvPicPr>
          <p:nvPr/>
        </p:nvPicPr>
        <p:blipFill>
          <a:blip r:embed="rId5"/>
          <a:stretch>
            <a:fillRect/>
          </a:stretch>
        </p:blipFill>
        <p:spPr>
          <a:xfrm>
            <a:off x="1719618" y="2392014"/>
            <a:ext cx="5964072" cy="1258980"/>
          </a:xfrm>
          <a:prstGeom prst="rect">
            <a:avLst/>
          </a:prstGeom>
        </p:spPr>
      </p:pic>
      <p:sp>
        <p:nvSpPr>
          <p:cNvPr id="32" name="Zeshoek 31"/>
          <p:cNvSpPr/>
          <p:nvPr/>
        </p:nvSpPr>
        <p:spPr>
          <a:xfrm>
            <a:off x="534178" y="3862315"/>
            <a:ext cx="939779" cy="750627"/>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Arbeid Energie</a:t>
            </a:r>
          </a:p>
        </p:txBody>
      </p:sp>
      <p:pic>
        <p:nvPicPr>
          <p:cNvPr id="7" name="Afbeelding 6"/>
          <p:cNvPicPr>
            <a:picLocks noChangeAspect="1"/>
          </p:cNvPicPr>
          <p:nvPr/>
        </p:nvPicPr>
        <p:blipFill>
          <a:blip r:embed="rId6"/>
          <a:stretch>
            <a:fillRect/>
          </a:stretch>
        </p:blipFill>
        <p:spPr>
          <a:xfrm>
            <a:off x="1752884" y="3834523"/>
            <a:ext cx="5219700" cy="581025"/>
          </a:xfrm>
          <a:prstGeom prst="rect">
            <a:avLst/>
          </a:prstGeom>
        </p:spPr>
      </p:pic>
      <p:pic>
        <p:nvPicPr>
          <p:cNvPr id="10" name="Afbeelding 9"/>
          <p:cNvPicPr>
            <a:picLocks noChangeAspect="1"/>
          </p:cNvPicPr>
          <p:nvPr/>
        </p:nvPicPr>
        <p:blipFill>
          <a:blip r:embed="rId7"/>
          <a:stretch>
            <a:fillRect/>
          </a:stretch>
        </p:blipFill>
        <p:spPr>
          <a:xfrm>
            <a:off x="1723527" y="4411283"/>
            <a:ext cx="6124575" cy="2047875"/>
          </a:xfrm>
          <a:prstGeom prst="rect">
            <a:avLst/>
          </a:prstGeom>
        </p:spPr>
      </p:pic>
    </p:spTree>
    <p:extLst>
      <p:ext uri="{BB962C8B-B14F-4D97-AF65-F5344CB8AC3E}">
        <p14:creationId xmlns:p14="http://schemas.microsoft.com/office/powerpoint/2010/main" val="40026332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Mechanica - hydrostatica  </a:t>
            </a:r>
          </a:p>
        </p:txBody>
      </p:sp>
      <p:pic>
        <p:nvPicPr>
          <p:cNvPr id="5" name="Afbeelding 4"/>
          <p:cNvPicPr>
            <a:picLocks noChangeAspect="1"/>
          </p:cNvPicPr>
          <p:nvPr/>
        </p:nvPicPr>
        <p:blipFill>
          <a:blip r:embed="rId3"/>
          <a:stretch>
            <a:fillRect/>
          </a:stretch>
        </p:blipFill>
        <p:spPr>
          <a:xfrm>
            <a:off x="7267078" y="490750"/>
            <a:ext cx="2352675" cy="990600"/>
          </a:xfrm>
          <a:prstGeom prst="rect">
            <a:avLst/>
          </a:prstGeom>
          <a:ln w="31750">
            <a:solidFill>
              <a:schemeClr val="accent1"/>
            </a:solidFill>
          </a:ln>
        </p:spPr>
      </p:pic>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9-17</a:t>
            </a:r>
          </a:p>
        </p:txBody>
      </p:sp>
      <p:grpSp>
        <p:nvGrpSpPr>
          <p:cNvPr id="15" name="Groep 14"/>
          <p:cNvGrpSpPr/>
          <p:nvPr/>
        </p:nvGrpSpPr>
        <p:grpSpPr>
          <a:xfrm>
            <a:off x="9717206" y="191068"/>
            <a:ext cx="1712437" cy="1486139"/>
            <a:chOff x="2459081" y="4927573"/>
            <a:chExt cx="1944050" cy="1848433"/>
          </a:xfrm>
        </p:grpSpPr>
        <p:sp>
          <p:nvSpPr>
            <p:cNvPr id="16" name="Zeshoek 15"/>
            <p:cNvSpPr/>
            <p:nvPr/>
          </p:nvSpPr>
          <p:spPr>
            <a:xfrm>
              <a:off x="3317576" y="4927573"/>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Evenwicht in het vlak</a:t>
              </a:r>
            </a:p>
          </p:txBody>
        </p:sp>
        <p:sp>
          <p:nvSpPr>
            <p:cNvPr id="17" name="Zeshoek 16"/>
            <p:cNvSpPr/>
            <p:nvPr/>
          </p:nvSpPr>
          <p:spPr>
            <a:xfrm>
              <a:off x="3312778" y="5846366"/>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Wetten van Newton</a:t>
              </a:r>
            </a:p>
          </p:txBody>
        </p:sp>
        <p:sp>
          <p:nvSpPr>
            <p:cNvPr id="20" name="Zeshoek 19"/>
            <p:cNvSpPr/>
            <p:nvPr/>
          </p:nvSpPr>
          <p:spPr>
            <a:xfrm>
              <a:off x="2459081" y="5382527"/>
              <a:ext cx="1085555" cy="929640"/>
            </a:xfrm>
            <a:prstGeom prst="hexagon">
              <a:avLst/>
            </a:prstGeom>
            <a:gradFill flip="none" rotWithShape="1">
              <a:gsLst>
                <a:gs pos="61000">
                  <a:schemeClr val="tx2">
                    <a:lumMod val="60000"/>
                    <a:lumOff val="40000"/>
                  </a:schemeClr>
                </a:gs>
                <a:gs pos="43000">
                  <a:schemeClr val="accent5">
                    <a:lumMod val="75000"/>
                  </a:schemeClr>
                </a:gs>
                <a:gs pos="71000">
                  <a:srgbClr val="00FFFF"/>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grpSp>
      <p:sp>
        <p:nvSpPr>
          <p:cNvPr id="21" name="Zeshoek 20"/>
          <p:cNvSpPr/>
          <p:nvPr/>
        </p:nvSpPr>
        <p:spPr>
          <a:xfrm>
            <a:off x="11299988" y="573206"/>
            <a:ext cx="892012" cy="753709"/>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sp>
        <p:nvSpPr>
          <p:cNvPr id="22" name="Zeshoek 21"/>
          <p:cNvSpPr/>
          <p:nvPr/>
        </p:nvSpPr>
        <p:spPr>
          <a:xfrm>
            <a:off x="9744501" y="1305725"/>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Hydro statica</a:t>
            </a:r>
          </a:p>
          <a:p>
            <a:pPr algn="ctr"/>
            <a:endParaRPr lang="nl-BE" sz="800" dirty="0">
              <a:solidFill>
                <a:schemeClr val="bg1"/>
              </a:solidFill>
            </a:endParaRPr>
          </a:p>
        </p:txBody>
      </p:sp>
      <p:pic>
        <p:nvPicPr>
          <p:cNvPr id="8" name="Afbeelding 7"/>
          <p:cNvPicPr>
            <a:picLocks noChangeAspect="1"/>
          </p:cNvPicPr>
          <p:nvPr/>
        </p:nvPicPr>
        <p:blipFill>
          <a:blip r:embed="rId4"/>
          <a:stretch>
            <a:fillRect/>
          </a:stretch>
        </p:blipFill>
        <p:spPr>
          <a:xfrm>
            <a:off x="1686138" y="1572975"/>
            <a:ext cx="5762625" cy="1419225"/>
          </a:xfrm>
          <a:prstGeom prst="rect">
            <a:avLst/>
          </a:prstGeom>
        </p:spPr>
      </p:pic>
      <p:sp>
        <p:nvSpPr>
          <p:cNvPr id="25" name="Zeshoek 24"/>
          <p:cNvSpPr/>
          <p:nvPr/>
        </p:nvSpPr>
        <p:spPr>
          <a:xfrm>
            <a:off x="534537" y="1935797"/>
            <a:ext cx="914400" cy="741439"/>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Hydro statica</a:t>
            </a:r>
          </a:p>
          <a:p>
            <a:pPr algn="ctr"/>
            <a:endParaRPr lang="nl-BE" sz="800" dirty="0">
              <a:solidFill>
                <a:schemeClr val="bg1"/>
              </a:solidFill>
            </a:endParaRPr>
          </a:p>
        </p:txBody>
      </p:sp>
      <p:pic>
        <p:nvPicPr>
          <p:cNvPr id="4" name="Afbeelding 3"/>
          <p:cNvPicPr>
            <a:picLocks noChangeAspect="1"/>
          </p:cNvPicPr>
          <p:nvPr/>
        </p:nvPicPr>
        <p:blipFill>
          <a:blip r:embed="rId5"/>
          <a:stretch>
            <a:fillRect/>
          </a:stretch>
        </p:blipFill>
        <p:spPr>
          <a:xfrm>
            <a:off x="1535723" y="3429000"/>
            <a:ext cx="3560842" cy="2292653"/>
          </a:xfrm>
          <a:prstGeom prst="rect">
            <a:avLst/>
          </a:prstGeom>
        </p:spPr>
      </p:pic>
      <p:pic>
        <p:nvPicPr>
          <p:cNvPr id="6" name="Afbeelding 5"/>
          <p:cNvPicPr>
            <a:picLocks noChangeAspect="1"/>
          </p:cNvPicPr>
          <p:nvPr/>
        </p:nvPicPr>
        <p:blipFill>
          <a:blip r:embed="rId6"/>
          <a:stretch>
            <a:fillRect/>
          </a:stretch>
        </p:blipFill>
        <p:spPr>
          <a:xfrm>
            <a:off x="7956176" y="2602286"/>
            <a:ext cx="1981200" cy="1438275"/>
          </a:xfrm>
          <a:prstGeom prst="rect">
            <a:avLst/>
          </a:prstGeom>
        </p:spPr>
      </p:pic>
      <p:pic>
        <p:nvPicPr>
          <p:cNvPr id="7" name="Afbeelding 6"/>
          <p:cNvPicPr>
            <a:picLocks noChangeAspect="1"/>
          </p:cNvPicPr>
          <p:nvPr/>
        </p:nvPicPr>
        <p:blipFill>
          <a:blip r:embed="rId7"/>
          <a:stretch>
            <a:fillRect/>
          </a:stretch>
        </p:blipFill>
        <p:spPr>
          <a:xfrm>
            <a:off x="5887850" y="3949792"/>
            <a:ext cx="5553075" cy="1647825"/>
          </a:xfrm>
          <a:prstGeom prst="rect">
            <a:avLst/>
          </a:prstGeom>
        </p:spPr>
      </p:pic>
    </p:spTree>
    <p:extLst>
      <p:ext uri="{BB962C8B-B14F-4D97-AF65-F5344CB8AC3E}">
        <p14:creationId xmlns:p14="http://schemas.microsoft.com/office/powerpoint/2010/main" val="32834850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fbeelding 12"/>
          <p:cNvPicPr>
            <a:picLocks noChangeAspect="1"/>
          </p:cNvPicPr>
          <p:nvPr/>
        </p:nvPicPr>
        <p:blipFill>
          <a:blip r:embed="rId3"/>
          <a:stretch>
            <a:fillRect/>
          </a:stretch>
        </p:blipFill>
        <p:spPr>
          <a:xfrm>
            <a:off x="9270475" y="4230723"/>
            <a:ext cx="2269983" cy="222397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Elektriciteit - elektronica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18-26</a:t>
            </a:r>
          </a:p>
        </p:txBody>
      </p:sp>
      <p:sp>
        <p:nvSpPr>
          <p:cNvPr id="21" name="Zeshoek 20"/>
          <p:cNvSpPr/>
          <p:nvPr/>
        </p:nvSpPr>
        <p:spPr>
          <a:xfrm>
            <a:off x="10426532" y="1241946"/>
            <a:ext cx="942054" cy="777923"/>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4" name="Afbeelding 3"/>
          <p:cNvPicPr>
            <a:picLocks noChangeAspect="1"/>
          </p:cNvPicPr>
          <p:nvPr/>
        </p:nvPicPr>
        <p:blipFill>
          <a:blip r:embed="rId4"/>
          <a:stretch>
            <a:fillRect/>
          </a:stretch>
        </p:blipFill>
        <p:spPr>
          <a:xfrm>
            <a:off x="1580722" y="1545255"/>
            <a:ext cx="6069689" cy="2071402"/>
          </a:xfrm>
          <a:prstGeom prst="rect">
            <a:avLst/>
          </a:prstGeom>
        </p:spPr>
      </p:pic>
      <p:pic>
        <p:nvPicPr>
          <p:cNvPr id="6" name="Afbeelding 5"/>
          <p:cNvPicPr>
            <a:picLocks noChangeAspect="1"/>
          </p:cNvPicPr>
          <p:nvPr/>
        </p:nvPicPr>
        <p:blipFill>
          <a:blip r:embed="rId5"/>
          <a:stretch>
            <a:fillRect/>
          </a:stretch>
        </p:blipFill>
        <p:spPr>
          <a:xfrm>
            <a:off x="7233314" y="533045"/>
            <a:ext cx="2388357" cy="954562"/>
          </a:xfrm>
          <a:prstGeom prst="rect">
            <a:avLst/>
          </a:prstGeom>
          <a:ln w="31750">
            <a:solidFill>
              <a:schemeClr val="accent1"/>
            </a:solidFill>
          </a:ln>
        </p:spPr>
      </p:pic>
      <p:grpSp>
        <p:nvGrpSpPr>
          <p:cNvPr id="18" name="Groep 17"/>
          <p:cNvGrpSpPr/>
          <p:nvPr/>
        </p:nvGrpSpPr>
        <p:grpSpPr>
          <a:xfrm>
            <a:off x="9703559" y="136477"/>
            <a:ext cx="2388357" cy="1433951"/>
            <a:chOff x="3046799" y="2903903"/>
            <a:chExt cx="2923625" cy="1883462"/>
          </a:xfrm>
        </p:grpSpPr>
        <p:sp>
          <p:nvSpPr>
            <p:cNvPr id="19" name="Zeshoek 18"/>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4" name="Zeshoek 23"/>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6" name="Zeshoek 25"/>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Gelijk-stroom-kringen</a:t>
              </a:r>
            </a:p>
          </p:txBody>
        </p:sp>
        <p:sp>
          <p:nvSpPr>
            <p:cNvPr id="27" name="Zeshoek 26"/>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pic>
        <p:nvPicPr>
          <p:cNvPr id="7" name="Afbeelding 6"/>
          <p:cNvPicPr>
            <a:picLocks noChangeAspect="1"/>
          </p:cNvPicPr>
          <p:nvPr/>
        </p:nvPicPr>
        <p:blipFill>
          <a:blip r:embed="rId6"/>
          <a:stretch>
            <a:fillRect/>
          </a:stretch>
        </p:blipFill>
        <p:spPr>
          <a:xfrm>
            <a:off x="1673058" y="3615163"/>
            <a:ext cx="6143625" cy="828675"/>
          </a:xfrm>
          <a:prstGeom prst="rect">
            <a:avLst/>
          </a:prstGeom>
        </p:spPr>
      </p:pic>
      <p:pic>
        <p:nvPicPr>
          <p:cNvPr id="9" name="Afbeelding 8"/>
          <p:cNvPicPr>
            <a:picLocks noChangeAspect="1"/>
          </p:cNvPicPr>
          <p:nvPr/>
        </p:nvPicPr>
        <p:blipFill>
          <a:blip r:embed="rId7"/>
          <a:stretch>
            <a:fillRect/>
          </a:stretch>
        </p:blipFill>
        <p:spPr>
          <a:xfrm>
            <a:off x="1690829" y="4462462"/>
            <a:ext cx="6162675" cy="1590675"/>
          </a:xfrm>
          <a:prstGeom prst="rect">
            <a:avLst/>
          </a:prstGeom>
        </p:spPr>
      </p:pic>
      <p:sp>
        <p:nvSpPr>
          <p:cNvPr id="28" name="Zeshoek 27"/>
          <p:cNvSpPr/>
          <p:nvPr/>
        </p:nvSpPr>
        <p:spPr>
          <a:xfrm>
            <a:off x="385776" y="1924333"/>
            <a:ext cx="1101830" cy="900753"/>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Gelijk-stroom-kringen</a:t>
            </a:r>
          </a:p>
        </p:txBody>
      </p:sp>
      <p:pic>
        <p:nvPicPr>
          <p:cNvPr id="29" name="Afbeelding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7713" y="2080366"/>
            <a:ext cx="3120579" cy="2240416"/>
          </a:xfrm>
          <a:prstGeom prst="rect">
            <a:avLst/>
          </a:prstGeom>
        </p:spPr>
      </p:pic>
      <p:sp>
        <p:nvSpPr>
          <p:cNvPr id="30" name="Tekstvak 29"/>
          <p:cNvSpPr txBox="1"/>
          <p:nvPr/>
        </p:nvSpPr>
        <p:spPr>
          <a:xfrm>
            <a:off x="5872724" y="5807461"/>
            <a:ext cx="3250464" cy="600164"/>
          </a:xfrm>
          <a:prstGeom prst="rect">
            <a:avLst/>
          </a:prstGeom>
          <a:noFill/>
        </p:spPr>
        <p:txBody>
          <a:bodyPr wrap="square">
            <a:spAutoFit/>
          </a:bodyPr>
          <a:lstStyle/>
          <a:p>
            <a:r>
              <a:rPr lang="nl-BE" sz="1100" dirty="0"/>
              <a:t>Proces stopzetten en vergrendelen (</a:t>
            </a:r>
            <a:r>
              <a:rPr lang="nl-BE" sz="1100" b="1" u="sng" dirty="0"/>
              <a:t>Lock Out</a:t>
            </a:r>
            <a:r>
              <a:rPr lang="nl-BE" sz="1100" dirty="0"/>
              <a:t>)</a:t>
            </a:r>
          </a:p>
          <a:p>
            <a:r>
              <a:rPr lang="nl-BE" sz="1100" dirty="0"/>
              <a:t>Markeren (</a:t>
            </a:r>
            <a:r>
              <a:rPr lang="nl-BE" sz="1100" b="1" u="sng" dirty="0"/>
              <a:t>Tag Out</a:t>
            </a:r>
            <a:r>
              <a:rPr lang="nl-BE" sz="1100" dirty="0"/>
              <a:t>)</a:t>
            </a:r>
          </a:p>
          <a:p>
            <a:r>
              <a:rPr lang="nl-BE" sz="1100" dirty="0"/>
              <a:t>Controleren (</a:t>
            </a:r>
            <a:r>
              <a:rPr lang="nl-BE" sz="1100" b="1" u="sng" dirty="0"/>
              <a:t>Try Out</a:t>
            </a:r>
            <a:r>
              <a:rPr lang="nl-BE" sz="1100" dirty="0"/>
              <a:t>)  </a:t>
            </a:r>
          </a:p>
        </p:txBody>
      </p:sp>
      <p:pic>
        <p:nvPicPr>
          <p:cNvPr id="32" name="Afbeelding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8602" y="4779975"/>
            <a:ext cx="1436538" cy="1034008"/>
          </a:xfrm>
          <a:prstGeom prst="rect">
            <a:avLst/>
          </a:prstGeom>
        </p:spPr>
      </p:pic>
      <p:pic>
        <p:nvPicPr>
          <p:cNvPr id="33" name="Afbeelding 32" descr="Afbeelding met tekst&#10;&#10;Automatisch gegenereerde beschrijv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725" y="4517946"/>
            <a:ext cx="1443689" cy="962459"/>
          </a:xfrm>
          <a:prstGeom prst="rect">
            <a:avLst/>
          </a:prstGeom>
        </p:spPr>
      </p:pic>
      <p:pic>
        <p:nvPicPr>
          <p:cNvPr id="34" name="Afbeelding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783" y="3512992"/>
            <a:ext cx="1287331" cy="965498"/>
          </a:xfrm>
          <a:prstGeom prst="rect">
            <a:avLst/>
          </a:prstGeom>
        </p:spPr>
      </p:pic>
    </p:spTree>
    <p:extLst>
      <p:ext uri="{BB962C8B-B14F-4D97-AF65-F5344CB8AC3E}">
        <p14:creationId xmlns:p14="http://schemas.microsoft.com/office/powerpoint/2010/main" val="1939581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Elektriciteit - elektronica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18-26</a:t>
            </a:r>
          </a:p>
        </p:txBody>
      </p:sp>
      <p:sp>
        <p:nvSpPr>
          <p:cNvPr id="21" name="Zeshoek 20"/>
          <p:cNvSpPr/>
          <p:nvPr/>
        </p:nvSpPr>
        <p:spPr>
          <a:xfrm>
            <a:off x="10426532" y="1241946"/>
            <a:ext cx="942054" cy="777923"/>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6" name="Afbeelding 5"/>
          <p:cNvPicPr>
            <a:picLocks noChangeAspect="1"/>
          </p:cNvPicPr>
          <p:nvPr/>
        </p:nvPicPr>
        <p:blipFill>
          <a:blip r:embed="rId3"/>
          <a:stretch>
            <a:fillRect/>
          </a:stretch>
        </p:blipFill>
        <p:spPr>
          <a:xfrm>
            <a:off x="7233314" y="533045"/>
            <a:ext cx="2388357" cy="954562"/>
          </a:xfrm>
          <a:prstGeom prst="rect">
            <a:avLst/>
          </a:prstGeom>
          <a:ln w="31750">
            <a:solidFill>
              <a:schemeClr val="accent1"/>
            </a:solidFill>
          </a:ln>
        </p:spPr>
      </p:pic>
      <p:grpSp>
        <p:nvGrpSpPr>
          <p:cNvPr id="18" name="Groep 17"/>
          <p:cNvGrpSpPr/>
          <p:nvPr/>
        </p:nvGrpSpPr>
        <p:grpSpPr>
          <a:xfrm>
            <a:off x="9703559" y="136477"/>
            <a:ext cx="2388357" cy="1433951"/>
            <a:chOff x="3046799" y="2903903"/>
            <a:chExt cx="2923625" cy="1883462"/>
          </a:xfrm>
        </p:grpSpPr>
        <p:sp>
          <p:nvSpPr>
            <p:cNvPr id="19" name="Zeshoek 18"/>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4" name="Zeshoek 23"/>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6" name="Zeshoek 25"/>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Gelijk-stroom-kringen</a:t>
              </a:r>
            </a:p>
          </p:txBody>
        </p:sp>
        <p:sp>
          <p:nvSpPr>
            <p:cNvPr id="27" name="Zeshoek 26"/>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sp>
        <p:nvSpPr>
          <p:cNvPr id="20" name="Zeshoek 19"/>
          <p:cNvSpPr/>
          <p:nvPr/>
        </p:nvSpPr>
        <p:spPr>
          <a:xfrm>
            <a:off x="384411" y="1926608"/>
            <a:ext cx="1089546" cy="89848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2" name="Zeshoek 21"/>
          <p:cNvSpPr/>
          <p:nvPr/>
        </p:nvSpPr>
        <p:spPr>
          <a:xfrm>
            <a:off x="384707" y="2857504"/>
            <a:ext cx="1061956" cy="89563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5" name="Zeshoek 24"/>
          <p:cNvSpPr/>
          <p:nvPr/>
        </p:nvSpPr>
        <p:spPr>
          <a:xfrm>
            <a:off x="357412" y="3766782"/>
            <a:ext cx="1102898" cy="955343"/>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pic>
        <p:nvPicPr>
          <p:cNvPr id="10" name="Afbeelding 9"/>
          <p:cNvPicPr>
            <a:picLocks noChangeAspect="1"/>
          </p:cNvPicPr>
          <p:nvPr/>
        </p:nvPicPr>
        <p:blipFill>
          <a:blip r:embed="rId4"/>
          <a:stretch>
            <a:fillRect/>
          </a:stretch>
        </p:blipFill>
        <p:spPr>
          <a:xfrm>
            <a:off x="1715566" y="1570772"/>
            <a:ext cx="6276975" cy="1314450"/>
          </a:xfrm>
          <a:prstGeom prst="rect">
            <a:avLst/>
          </a:prstGeom>
        </p:spPr>
      </p:pic>
      <p:pic>
        <p:nvPicPr>
          <p:cNvPr id="11" name="Afbeelding 10"/>
          <p:cNvPicPr>
            <a:picLocks noChangeAspect="1"/>
          </p:cNvPicPr>
          <p:nvPr/>
        </p:nvPicPr>
        <p:blipFill>
          <a:blip r:embed="rId5"/>
          <a:stretch>
            <a:fillRect/>
          </a:stretch>
        </p:blipFill>
        <p:spPr>
          <a:xfrm>
            <a:off x="1712723" y="2860201"/>
            <a:ext cx="6200775" cy="2038350"/>
          </a:xfrm>
          <a:prstGeom prst="rect">
            <a:avLst/>
          </a:prstGeom>
        </p:spPr>
      </p:pic>
      <p:pic>
        <p:nvPicPr>
          <p:cNvPr id="13" name="Afbeelding 12"/>
          <p:cNvPicPr>
            <a:picLocks noChangeAspect="1"/>
          </p:cNvPicPr>
          <p:nvPr/>
        </p:nvPicPr>
        <p:blipFill>
          <a:blip r:embed="rId6"/>
          <a:stretch>
            <a:fillRect/>
          </a:stretch>
        </p:blipFill>
        <p:spPr>
          <a:xfrm>
            <a:off x="1814654" y="4950796"/>
            <a:ext cx="5915025" cy="504825"/>
          </a:xfrm>
          <a:prstGeom prst="rect">
            <a:avLst/>
          </a:prstGeom>
        </p:spPr>
      </p:pic>
      <p:pic>
        <p:nvPicPr>
          <p:cNvPr id="4" name="Afbeelding 3"/>
          <p:cNvPicPr>
            <a:picLocks noChangeAspect="1"/>
          </p:cNvPicPr>
          <p:nvPr/>
        </p:nvPicPr>
        <p:blipFill rotWithShape="1">
          <a:blip r:embed="rId7"/>
          <a:srcRect l="2361" t="5561"/>
          <a:stretch/>
        </p:blipFill>
        <p:spPr>
          <a:xfrm>
            <a:off x="7792828" y="2316183"/>
            <a:ext cx="3821462" cy="3959151"/>
          </a:xfrm>
          <a:prstGeom prst="rect">
            <a:avLst/>
          </a:prstGeom>
        </p:spPr>
      </p:pic>
      <p:sp>
        <p:nvSpPr>
          <p:cNvPr id="5" name="Rechthoek: afgeronde hoeken 4"/>
          <p:cNvSpPr/>
          <p:nvPr/>
        </p:nvSpPr>
        <p:spPr>
          <a:xfrm>
            <a:off x="7992541" y="2012844"/>
            <a:ext cx="1223683" cy="215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t>Inductie</a:t>
            </a:r>
          </a:p>
        </p:txBody>
      </p:sp>
      <p:pic>
        <p:nvPicPr>
          <p:cNvPr id="8" name="Afbeelding 7">
            <a:extLst>
              <a:ext uri="{FF2B5EF4-FFF2-40B4-BE49-F238E27FC236}">
                <a16:creationId xmlns:a16="http://schemas.microsoft.com/office/drawing/2014/main" id="{D1401932-02E5-4B33-A4DE-31C395AEE590}"/>
              </a:ext>
            </a:extLst>
          </p:cNvPr>
          <p:cNvPicPr>
            <a:picLocks noChangeAspect="1"/>
          </p:cNvPicPr>
          <p:nvPr/>
        </p:nvPicPr>
        <p:blipFill>
          <a:blip r:embed="rId8"/>
          <a:stretch>
            <a:fillRect/>
          </a:stretch>
        </p:blipFill>
        <p:spPr>
          <a:xfrm>
            <a:off x="5411459" y="3405418"/>
            <a:ext cx="2438994" cy="1253651"/>
          </a:xfrm>
          <a:prstGeom prst="rect">
            <a:avLst/>
          </a:prstGeom>
        </p:spPr>
      </p:pic>
      <p:sp>
        <p:nvSpPr>
          <p:cNvPr id="28" name="Rechthoek: afgeronde hoeken 27">
            <a:extLst>
              <a:ext uri="{FF2B5EF4-FFF2-40B4-BE49-F238E27FC236}">
                <a16:creationId xmlns:a16="http://schemas.microsoft.com/office/drawing/2014/main" id="{48F77717-9C56-46BB-8701-820EEFE2ADB7}"/>
              </a:ext>
            </a:extLst>
          </p:cNvPr>
          <p:cNvSpPr/>
          <p:nvPr/>
        </p:nvSpPr>
        <p:spPr>
          <a:xfrm>
            <a:off x="5411459" y="4722125"/>
            <a:ext cx="2438994" cy="230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t>Principe bobijn – ontsteking </a:t>
            </a:r>
          </a:p>
        </p:txBody>
      </p:sp>
    </p:spTree>
    <p:extLst>
      <p:ext uri="{BB962C8B-B14F-4D97-AF65-F5344CB8AC3E}">
        <p14:creationId xmlns:p14="http://schemas.microsoft.com/office/powerpoint/2010/main" val="1298299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Elektriciteit - elektronica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18-26</a:t>
            </a:r>
          </a:p>
        </p:txBody>
      </p:sp>
      <p:sp>
        <p:nvSpPr>
          <p:cNvPr id="21" name="Zeshoek 20"/>
          <p:cNvSpPr/>
          <p:nvPr/>
        </p:nvSpPr>
        <p:spPr>
          <a:xfrm>
            <a:off x="10426532" y="1241946"/>
            <a:ext cx="942054" cy="777923"/>
          </a:xfrm>
          <a:prstGeom prst="hexagon">
            <a:avLst/>
          </a:prstGeom>
          <a:gradFill flip="none" rotWithShape="1">
            <a:gsLst>
              <a:gs pos="54000">
                <a:srgbClr val="FFC000"/>
              </a:gs>
              <a:gs pos="31000">
                <a:schemeClr val="tx2">
                  <a:lumMod val="60000"/>
                  <a:lumOff val="40000"/>
                </a:schemeClr>
              </a:gs>
              <a:gs pos="23000">
                <a:srgbClr val="5FBE30"/>
              </a:gs>
              <a:gs pos="40000">
                <a:schemeClr val="accent5">
                  <a:lumMod val="75000"/>
                </a:schemeClr>
              </a:gs>
              <a:gs pos="65000">
                <a:srgbClr val="00FFFF"/>
              </a:gs>
            </a:gsLst>
            <a:path path="circle">
              <a:fillToRect l="50000" t="50000" r="50000" b="50000"/>
            </a:path>
            <a:tileRect/>
          </a:gradFill>
          <a:ln>
            <a:gradFill>
              <a:gsLst>
                <a:gs pos="46000">
                  <a:schemeClr val="accent5">
                    <a:lumMod val="75000"/>
                  </a:schemeClr>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Arbeid Energie</a:t>
            </a:r>
          </a:p>
        </p:txBody>
      </p:sp>
      <p:pic>
        <p:nvPicPr>
          <p:cNvPr id="6" name="Afbeelding 5"/>
          <p:cNvPicPr>
            <a:picLocks noChangeAspect="1"/>
          </p:cNvPicPr>
          <p:nvPr/>
        </p:nvPicPr>
        <p:blipFill>
          <a:blip r:embed="rId3"/>
          <a:stretch>
            <a:fillRect/>
          </a:stretch>
        </p:blipFill>
        <p:spPr>
          <a:xfrm>
            <a:off x="7233314" y="533045"/>
            <a:ext cx="2388357" cy="954562"/>
          </a:xfrm>
          <a:prstGeom prst="rect">
            <a:avLst/>
          </a:prstGeom>
          <a:ln w="31750">
            <a:solidFill>
              <a:schemeClr val="accent1"/>
            </a:solidFill>
          </a:ln>
        </p:spPr>
      </p:pic>
      <p:grpSp>
        <p:nvGrpSpPr>
          <p:cNvPr id="18" name="Groep 17"/>
          <p:cNvGrpSpPr/>
          <p:nvPr/>
        </p:nvGrpSpPr>
        <p:grpSpPr>
          <a:xfrm>
            <a:off x="9703559" y="136477"/>
            <a:ext cx="2388357" cy="1433951"/>
            <a:chOff x="3046799" y="2903903"/>
            <a:chExt cx="2923625" cy="1883462"/>
          </a:xfrm>
        </p:grpSpPr>
        <p:sp>
          <p:nvSpPr>
            <p:cNvPr id="19" name="Zeshoek 18"/>
            <p:cNvSpPr/>
            <p:nvPr/>
          </p:nvSpPr>
          <p:spPr>
            <a:xfrm>
              <a:off x="3046799" y="3845634"/>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p:cNvSpPr/>
            <p:nvPr/>
          </p:nvSpPr>
          <p:spPr>
            <a:xfrm>
              <a:off x="3046799" y="2903903"/>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4" name="Zeshoek 23"/>
            <p:cNvSpPr/>
            <p:nvPr/>
          </p:nvSpPr>
          <p:spPr>
            <a:xfrm>
              <a:off x="4884868" y="3857725"/>
              <a:ext cx="1085555" cy="92964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6" name="Zeshoek 25"/>
            <p:cNvSpPr/>
            <p:nvPr/>
          </p:nvSpPr>
          <p:spPr>
            <a:xfrm>
              <a:off x="3900496" y="3380814"/>
              <a:ext cx="1191127" cy="929640"/>
            </a:xfrm>
            <a:prstGeom prst="hexagon">
              <a:avLst/>
            </a:prstGeom>
            <a:gradFill flip="none" rotWithShape="1">
              <a:gsLst>
                <a:gs pos="59000">
                  <a:srgbClr val="FFC000"/>
                </a:gs>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Gelijk-stroom-kringen</a:t>
              </a:r>
            </a:p>
          </p:txBody>
        </p:sp>
        <p:sp>
          <p:nvSpPr>
            <p:cNvPr id="27" name="Zeshoek 26"/>
            <p:cNvSpPr/>
            <p:nvPr/>
          </p:nvSpPr>
          <p:spPr>
            <a:xfrm>
              <a:off x="4884869" y="2928085"/>
              <a:ext cx="1085555" cy="929640"/>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grpSp>
      <p:sp>
        <p:nvSpPr>
          <p:cNvPr id="20" name="Zeshoek 19"/>
          <p:cNvSpPr/>
          <p:nvPr/>
        </p:nvSpPr>
        <p:spPr>
          <a:xfrm>
            <a:off x="384411" y="1926608"/>
            <a:ext cx="1089546" cy="89848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Elektro-statica</a:t>
            </a:r>
          </a:p>
        </p:txBody>
      </p:sp>
      <p:sp>
        <p:nvSpPr>
          <p:cNvPr id="22" name="Zeshoek 21"/>
          <p:cNvSpPr/>
          <p:nvPr/>
        </p:nvSpPr>
        <p:spPr>
          <a:xfrm>
            <a:off x="384707" y="2857504"/>
            <a:ext cx="1061956" cy="895630"/>
          </a:xfrm>
          <a:prstGeom prst="hexagon">
            <a:avLst/>
          </a:prstGeom>
          <a:gradFill flip="none" rotWithShape="1">
            <a:gsLst>
              <a:gs pos="47000">
                <a:srgbClr val="81C624"/>
              </a:gs>
              <a:gs pos="59000">
                <a:srgbClr val="FFC000"/>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magnetisme</a:t>
            </a:r>
          </a:p>
        </p:txBody>
      </p:sp>
      <p:sp>
        <p:nvSpPr>
          <p:cNvPr id="25" name="Zeshoek 24"/>
          <p:cNvSpPr/>
          <p:nvPr/>
        </p:nvSpPr>
        <p:spPr>
          <a:xfrm>
            <a:off x="357412" y="3766782"/>
            <a:ext cx="1102898" cy="955343"/>
          </a:xfrm>
          <a:prstGeom prst="hexagon">
            <a:avLst/>
          </a:prstGeom>
          <a:gradFill flip="none" rotWithShape="1">
            <a:gsLst>
              <a:gs pos="47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Magnetische inductie</a:t>
            </a:r>
          </a:p>
        </p:txBody>
      </p:sp>
      <p:pic>
        <p:nvPicPr>
          <p:cNvPr id="14" name="Afbeelding 13"/>
          <p:cNvPicPr>
            <a:picLocks noChangeAspect="1"/>
          </p:cNvPicPr>
          <p:nvPr/>
        </p:nvPicPr>
        <p:blipFill>
          <a:blip r:embed="rId4"/>
          <a:stretch>
            <a:fillRect/>
          </a:stretch>
        </p:blipFill>
        <p:spPr>
          <a:xfrm>
            <a:off x="1683863" y="1570274"/>
            <a:ext cx="6067425" cy="523875"/>
          </a:xfrm>
          <a:prstGeom prst="rect">
            <a:avLst/>
          </a:prstGeom>
        </p:spPr>
      </p:pic>
      <p:pic>
        <p:nvPicPr>
          <p:cNvPr id="4" name="Afbeelding 3"/>
          <p:cNvPicPr>
            <a:picLocks noChangeAspect="1"/>
          </p:cNvPicPr>
          <p:nvPr/>
        </p:nvPicPr>
        <p:blipFill>
          <a:blip r:embed="rId5"/>
          <a:stretch>
            <a:fillRect/>
          </a:stretch>
        </p:blipFill>
        <p:spPr>
          <a:xfrm>
            <a:off x="1700994" y="2190039"/>
            <a:ext cx="6115050" cy="1085850"/>
          </a:xfrm>
          <a:prstGeom prst="rect">
            <a:avLst/>
          </a:prstGeom>
        </p:spPr>
      </p:pic>
      <p:pic>
        <p:nvPicPr>
          <p:cNvPr id="5" name="Afbeelding 4"/>
          <p:cNvPicPr>
            <a:picLocks noChangeAspect="1"/>
          </p:cNvPicPr>
          <p:nvPr/>
        </p:nvPicPr>
        <p:blipFill>
          <a:blip r:embed="rId6"/>
          <a:stretch>
            <a:fillRect/>
          </a:stretch>
        </p:blipFill>
        <p:spPr>
          <a:xfrm>
            <a:off x="1748193" y="3383720"/>
            <a:ext cx="4819650" cy="1209675"/>
          </a:xfrm>
          <a:prstGeom prst="rect">
            <a:avLst/>
          </a:prstGeom>
        </p:spPr>
      </p:pic>
      <p:pic>
        <p:nvPicPr>
          <p:cNvPr id="28" name="Picture 2" descr="Afbeeldingsresultaat voor magnetische tr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8531" y="1638625"/>
            <a:ext cx="1792249" cy="107907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fbeeldingsresultaat voor magnetische tre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2440" y="5033846"/>
            <a:ext cx="2510101" cy="11637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Afbeeldingsresultaat voor magnetische tre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263" y="4895616"/>
            <a:ext cx="3211144" cy="139779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10"/>
          <a:stretch>
            <a:fillRect/>
          </a:stretch>
        </p:blipFill>
        <p:spPr>
          <a:xfrm>
            <a:off x="9349624" y="3138985"/>
            <a:ext cx="2242869" cy="3202247"/>
          </a:xfrm>
          <a:prstGeom prst="rect">
            <a:avLst/>
          </a:prstGeom>
        </p:spPr>
      </p:pic>
      <p:pic>
        <p:nvPicPr>
          <p:cNvPr id="8" name="Afbeelding 7"/>
          <p:cNvPicPr>
            <a:picLocks noChangeAspect="1"/>
          </p:cNvPicPr>
          <p:nvPr/>
        </p:nvPicPr>
        <p:blipFill>
          <a:blip r:embed="rId11"/>
          <a:stretch>
            <a:fillRect/>
          </a:stretch>
        </p:blipFill>
        <p:spPr>
          <a:xfrm>
            <a:off x="6974006" y="4641533"/>
            <a:ext cx="2404351" cy="1670697"/>
          </a:xfrm>
          <a:prstGeom prst="rect">
            <a:avLst/>
          </a:prstGeom>
        </p:spPr>
      </p:pic>
    </p:spTree>
    <p:extLst>
      <p:ext uri="{BB962C8B-B14F-4D97-AF65-F5344CB8AC3E}">
        <p14:creationId xmlns:p14="http://schemas.microsoft.com/office/powerpoint/2010/main" val="397531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Thermodynamica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27-29</a:t>
            </a:r>
          </a:p>
        </p:txBody>
      </p:sp>
      <p:sp>
        <p:nvSpPr>
          <p:cNvPr id="14" name="Zeshoek 13"/>
          <p:cNvSpPr/>
          <p:nvPr/>
        </p:nvSpPr>
        <p:spPr>
          <a:xfrm>
            <a:off x="10096589" y="516833"/>
            <a:ext cx="1108221" cy="902534"/>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Thermo dynamica</a:t>
            </a:r>
          </a:p>
        </p:txBody>
      </p:sp>
      <p:sp>
        <p:nvSpPr>
          <p:cNvPr id="18" name="Zeshoek 17"/>
          <p:cNvSpPr/>
          <p:nvPr/>
        </p:nvSpPr>
        <p:spPr>
          <a:xfrm>
            <a:off x="449896" y="1883883"/>
            <a:ext cx="1108221" cy="902534"/>
          </a:xfrm>
          <a:prstGeom prst="hexagon">
            <a:avLst/>
          </a:prstGeom>
          <a:gradFill flip="none" rotWithShape="1">
            <a:gsLst>
              <a:gs pos="56000">
                <a:schemeClr val="accent2">
                  <a:lumMod val="75000"/>
                </a:schemeClr>
              </a:gs>
              <a:gs pos="68000">
                <a:srgbClr val="00FFFF"/>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Thermo dynamica</a:t>
            </a:r>
          </a:p>
        </p:txBody>
      </p:sp>
      <p:pic>
        <p:nvPicPr>
          <p:cNvPr id="4" name="Afbeelding 3"/>
          <p:cNvPicPr>
            <a:picLocks noChangeAspect="1"/>
          </p:cNvPicPr>
          <p:nvPr/>
        </p:nvPicPr>
        <p:blipFill>
          <a:blip r:embed="rId3"/>
          <a:stretch>
            <a:fillRect/>
          </a:stretch>
        </p:blipFill>
        <p:spPr>
          <a:xfrm>
            <a:off x="1908056" y="1314947"/>
            <a:ext cx="5400675" cy="1362075"/>
          </a:xfrm>
          <a:prstGeom prst="rect">
            <a:avLst/>
          </a:prstGeom>
        </p:spPr>
      </p:pic>
      <p:pic>
        <p:nvPicPr>
          <p:cNvPr id="6" name="Afbeelding 5"/>
          <p:cNvPicPr>
            <a:picLocks noChangeAspect="1"/>
          </p:cNvPicPr>
          <p:nvPr/>
        </p:nvPicPr>
        <p:blipFill>
          <a:blip r:embed="rId4"/>
          <a:stretch>
            <a:fillRect/>
          </a:stretch>
        </p:blipFill>
        <p:spPr>
          <a:xfrm>
            <a:off x="1911468" y="2703891"/>
            <a:ext cx="5857875" cy="1095375"/>
          </a:xfrm>
          <a:prstGeom prst="rect">
            <a:avLst/>
          </a:prstGeom>
        </p:spPr>
      </p:pic>
      <p:pic>
        <p:nvPicPr>
          <p:cNvPr id="7" name="Afbeelding 6"/>
          <p:cNvPicPr>
            <a:picLocks noChangeAspect="1"/>
          </p:cNvPicPr>
          <p:nvPr/>
        </p:nvPicPr>
        <p:blipFill>
          <a:blip r:embed="rId5"/>
          <a:stretch>
            <a:fillRect/>
          </a:stretch>
        </p:blipFill>
        <p:spPr>
          <a:xfrm>
            <a:off x="1999041" y="4083950"/>
            <a:ext cx="6010275" cy="819150"/>
          </a:xfrm>
          <a:prstGeom prst="rect">
            <a:avLst/>
          </a:prstGeom>
        </p:spPr>
      </p:pic>
      <p:pic>
        <p:nvPicPr>
          <p:cNvPr id="19" name="Picture 2" descr="Afbeeldingsresultaat voor koeling mo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561" y="5118229"/>
            <a:ext cx="1009237" cy="9958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7"/>
          <a:stretch>
            <a:fillRect/>
          </a:stretch>
        </p:blipFill>
        <p:spPr>
          <a:xfrm>
            <a:off x="7238101" y="1234881"/>
            <a:ext cx="2556893" cy="1324319"/>
          </a:xfrm>
          <a:prstGeom prst="rect">
            <a:avLst/>
          </a:prstGeom>
        </p:spPr>
      </p:pic>
      <p:pic>
        <p:nvPicPr>
          <p:cNvPr id="11" name="Afbeelding 10">
            <a:extLst>
              <a:ext uri="{FF2B5EF4-FFF2-40B4-BE49-F238E27FC236}">
                <a16:creationId xmlns:a16="http://schemas.microsoft.com/office/drawing/2014/main" id="{4B4B91EE-B6FF-45FB-A35F-82BD5ABC0FF1}"/>
              </a:ext>
            </a:extLst>
          </p:cNvPr>
          <p:cNvPicPr>
            <a:picLocks noChangeAspect="1"/>
          </p:cNvPicPr>
          <p:nvPr/>
        </p:nvPicPr>
        <p:blipFill>
          <a:blip r:embed="rId8"/>
          <a:stretch>
            <a:fillRect/>
          </a:stretch>
        </p:blipFill>
        <p:spPr>
          <a:xfrm>
            <a:off x="449896" y="5085519"/>
            <a:ext cx="3055570" cy="1135108"/>
          </a:xfrm>
          <a:prstGeom prst="rect">
            <a:avLst/>
          </a:prstGeom>
        </p:spPr>
      </p:pic>
      <p:pic>
        <p:nvPicPr>
          <p:cNvPr id="17" name="Afbeelding 16">
            <a:extLst>
              <a:ext uri="{FF2B5EF4-FFF2-40B4-BE49-F238E27FC236}">
                <a16:creationId xmlns:a16="http://schemas.microsoft.com/office/drawing/2014/main" id="{0FE78583-9B36-4D2A-8DB7-93B1E65CDC80}"/>
              </a:ext>
            </a:extLst>
          </p:cNvPr>
          <p:cNvPicPr>
            <a:picLocks noChangeAspect="1"/>
          </p:cNvPicPr>
          <p:nvPr/>
        </p:nvPicPr>
        <p:blipFill>
          <a:blip r:embed="rId9"/>
          <a:stretch>
            <a:fillRect/>
          </a:stretch>
        </p:blipFill>
        <p:spPr>
          <a:xfrm>
            <a:off x="5884755" y="5324016"/>
            <a:ext cx="1595081" cy="904846"/>
          </a:xfrm>
          <a:prstGeom prst="rect">
            <a:avLst/>
          </a:prstGeom>
        </p:spPr>
      </p:pic>
      <p:pic>
        <p:nvPicPr>
          <p:cNvPr id="21" name="Afbeelding 20">
            <a:extLst>
              <a:ext uri="{FF2B5EF4-FFF2-40B4-BE49-F238E27FC236}">
                <a16:creationId xmlns:a16="http://schemas.microsoft.com/office/drawing/2014/main" id="{668A5B8E-AE8B-4764-B3D6-E339FAF8312A}"/>
              </a:ext>
            </a:extLst>
          </p:cNvPr>
          <p:cNvPicPr>
            <a:picLocks noChangeAspect="1"/>
          </p:cNvPicPr>
          <p:nvPr/>
        </p:nvPicPr>
        <p:blipFill>
          <a:blip r:embed="rId10"/>
          <a:stretch>
            <a:fillRect/>
          </a:stretch>
        </p:blipFill>
        <p:spPr>
          <a:xfrm>
            <a:off x="5884755" y="4336142"/>
            <a:ext cx="1492402" cy="879326"/>
          </a:xfrm>
          <a:prstGeom prst="rect">
            <a:avLst/>
          </a:prstGeom>
        </p:spPr>
      </p:pic>
      <p:sp>
        <p:nvSpPr>
          <p:cNvPr id="22" name="Rechthoek: afgeronde hoeken 21">
            <a:extLst>
              <a:ext uri="{FF2B5EF4-FFF2-40B4-BE49-F238E27FC236}">
                <a16:creationId xmlns:a16="http://schemas.microsoft.com/office/drawing/2014/main" id="{A773EEEA-278A-4E79-B6F8-8D56A293C6FC}"/>
              </a:ext>
            </a:extLst>
          </p:cNvPr>
          <p:cNvSpPr/>
          <p:nvPr/>
        </p:nvSpPr>
        <p:spPr>
          <a:xfrm>
            <a:off x="808672" y="4798584"/>
            <a:ext cx="947980" cy="195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t>Context ET</a:t>
            </a:r>
          </a:p>
        </p:txBody>
      </p:sp>
      <p:sp>
        <p:nvSpPr>
          <p:cNvPr id="24" name="Rechthoek: afgeronde hoeken 23">
            <a:extLst>
              <a:ext uri="{FF2B5EF4-FFF2-40B4-BE49-F238E27FC236}">
                <a16:creationId xmlns:a16="http://schemas.microsoft.com/office/drawing/2014/main" id="{8FCC004C-8260-4701-B19F-F6B1ED53CA41}"/>
              </a:ext>
            </a:extLst>
          </p:cNvPr>
          <p:cNvSpPr/>
          <p:nvPr/>
        </p:nvSpPr>
        <p:spPr>
          <a:xfrm>
            <a:off x="4366004" y="4793938"/>
            <a:ext cx="947980" cy="195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t>Context VT</a:t>
            </a:r>
          </a:p>
        </p:txBody>
      </p:sp>
      <p:cxnSp>
        <p:nvCxnSpPr>
          <p:cNvPr id="26" name="Rechte verbindingslijn met pijl 25">
            <a:extLst>
              <a:ext uri="{FF2B5EF4-FFF2-40B4-BE49-F238E27FC236}">
                <a16:creationId xmlns:a16="http://schemas.microsoft.com/office/drawing/2014/main" id="{D0DD376C-2399-43EE-9FE2-5651145FEAD2}"/>
              </a:ext>
            </a:extLst>
          </p:cNvPr>
          <p:cNvCxnSpPr>
            <a:cxnSpLocks/>
          </p:cNvCxnSpPr>
          <p:nvPr/>
        </p:nvCxnSpPr>
        <p:spPr>
          <a:xfrm flipH="1">
            <a:off x="1397878" y="3478622"/>
            <a:ext cx="1385623" cy="12287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CB8118B3-DD76-4957-AB22-B5451B169EFA}"/>
              </a:ext>
            </a:extLst>
          </p:cNvPr>
          <p:cNvCxnSpPr>
            <a:cxnSpLocks/>
          </p:cNvCxnSpPr>
          <p:nvPr/>
        </p:nvCxnSpPr>
        <p:spPr>
          <a:xfrm>
            <a:off x="3978944" y="3478622"/>
            <a:ext cx="1025234" cy="10838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5" name="Afbeelding 34">
            <a:extLst>
              <a:ext uri="{FF2B5EF4-FFF2-40B4-BE49-F238E27FC236}">
                <a16:creationId xmlns:a16="http://schemas.microsoft.com/office/drawing/2014/main" id="{42FA4C91-560C-480E-88AE-E82517EE4861}"/>
              </a:ext>
            </a:extLst>
          </p:cNvPr>
          <p:cNvPicPr>
            <a:picLocks noChangeAspect="1"/>
          </p:cNvPicPr>
          <p:nvPr/>
        </p:nvPicPr>
        <p:blipFill>
          <a:blip r:embed="rId11"/>
          <a:stretch>
            <a:fillRect/>
          </a:stretch>
        </p:blipFill>
        <p:spPr>
          <a:xfrm>
            <a:off x="7961315" y="3343018"/>
            <a:ext cx="3667357" cy="3034144"/>
          </a:xfrm>
          <a:prstGeom prst="rect">
            <a:avLst/>
          </a:prstGeom>
        </p:spPr>
      </p:pic>
      <p:pic>
        <p:nvPicPr>
          <p:cNvPr id="8" name="Afbeelding 7">
            <a:extLst>
              <a:ext uri="{FF2B5EF4-FFF2-40B4-BE49-F238E27FC236}">
                <a16:creationId xmlns:a16="http://schemas.microsoft.com/office/drawing/2014/main" id="{712DC6E1-4C7C-44FE-90A0-5DE272F30EAF}"/>
              </a:ext>
            </a:extLst>
          </p:cNvPr>
          <p:cNvPicPr>
            <a:picLocks noChangeAspect="1"/>
          </p:cNvPicPr>
          <p:nvPr/>
        </p:nvPicPr>
        <p:blipFill>
          <a:blip r:embed="rId12"/>
          <a:stretch>
            <a:fillRect/>
          </a:stretch>
        </p:blipFill>
        <p:spPr>
          <a:xfrm>
            <a:off x="10556014" y="1841152"/>
            <a:ext cx="1414940" cy="1324319"/>
          </a:xfrm>
          <a:prstGeom prst="rect">
            <a:avLst/>
          </a:prstGeom>
        </p:spPr>
      </p:pic>
    </p:spTree>
    <p:extLst>
      <p:ext uri="{BB962C8B-B14F-4D97-AF65-F5344CB8AC3E}">
        <p14:creationId xmlns:p14="http://schemas.microsoft.com/office/powerpoint/2010/main" val="2384836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1522010" y="1320989"/>
            <a:ext cx="5711304" cy="1295400"/>
          </a:xfrm>
          <a:prstGeom prst="rect">
            <a:avLst/>
          </a:prstGeom>
        </p:spPr>
      </p:pic>
      <p:pic>
        <p:nvPicPr>
          <p:cNvPr id="9" name="Afbeelding 8"/>
          <p:cNvPicPr>
            <a:picLocks noChangeAspect="1"/>
          </p:cNvPicPr>
          <p:nvPr/>
        </p:nvPicPr>
        <p:blipFill>
          <a:blip r:embed="rId4"/>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5"/>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6"/>
          <a:stretch>
            <a:fillRect/>
          </a:stretch>
        </p:blipFill>
        <p:spPr>
          <a:xfrm>
            <a:off x="10083026" y="232248"/>
            <a:ext cx="1997445" cy="1296301"/>
          </a:xfrm>
          <a:prstGeom prst="rect">
            <a:avLst/>
          </a:prstGeom>
        </p:spPr>
      </p:pic>
      <p:pic>
        <p:nvPicPr>
          <p:cNvPr id="11" name="Afbeelding 10"/>
          <p:cNvPicPr>
            <a:picLocks noChangeAspect="1"/>
          </p:cNvPicPr>
          <p:nvPr/>
        </p:nvPicPr>
        <p:blipFill>
          <a:blip r:embed="rId7"/>
          <a:stretch>
            <a:fillRect/>
          </a:stretch>
        </p:blipFill>
        <p:spPr>
          <a:xfrm>
            <a:off x="1563948" y="2665436"/>
            <a:ext cx="5355467" cy="1390650"/>
          </a:xfrm>
          <a:prstGeom prst="rect">
            <a:avLst/>
          </a:prstGeom>
        </p:spPr>
      </p:pic>
      <p:pic>
        <p:nvPicPr>
          <p:cNvPr id="25" name="Afbeelding 24"/>
          <p:cNvPicPr>
            <a:picLocks noChangeAspect="1"/>
          </p:cNvPicPr>
          <p:nvPr/>
        </p:nvPicPr>
        <p:blipFill>
          <a:blip r:embed="rId8"/>
          <a:stretch>
            <a:fillRect/>
          </a:stretch>
        </p:blipFill>
        <p:spPr>
          <a:xfrm>
            <a:off x="1603683" y="4072506"/>
            <a:ext cx="4879004" cy="923925"/>
          </a:xfrm>
          <a:prstGeom prst="rect">
            <a:avLst/>
          </a:prstGeom>
        </p:spPr>
      </p:pic>
      <p:pic>
        <p:nvPicPr>
          <p:cNvPr id="26" name="Afbeelding 25"/>
          <p:cNvPicPr>
            <a:picLocks noChangeAspect="1"/>
          </p:cNvPicPr>
          <p:nvPr/>
        </p:nvPicPr>
        <p:blipFill>
          <a:blip r:embed="rId9"/>
          <a:stretch>
            <a:fillRect/>
          </a:stretch>
        </p:blipFill>
        <p:spPr>
          <a:xfrm>
            <a:off x="1708031" y="5023371"/>
            <a:ext cx="3314345" cy="1123950"/>
          </a:xfrm>
          <a:prstGeom prst="rect">
            <a:avLst/>
          </a:prstGeom>
        </p:spPr>
      </p:pic>
      <p:pic>
        <p:nvPicPr>
          <p:cNvPr id="27" name="Picture 2" descr="Afbeeldingsresultaat voor veiigheidspictogramm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570" y="1596787"/>
            <a:ext cx="1310657" cy="13106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Afbeeldingsresultaat voor elektrische fiets onderhou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3184" y="4327595"/>
            <a:ext cx="1424285" cy="797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Afbeeldingsresultaat voor elektrische fiets onderhou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00298" y="4339165"/>
            <a:ext cx="1318820" cy="1056107"/>
          </a:xfrm>
          <a:prstGeom prst="rect">
            <a:avLst/>
          </a:prstGeom>
          <a:noFill/>
          <a:extLst>
            <a:ext uri="{909E8E84-426E-40DD-AFC4-6F175D3DCCD1}">
              <a14:hiddenFill xmlns:a14="http://schemas.microsoft.com/office/drawing/2010/main">
                <a:solidFill>
                  <a:srgbClr val="FFFFFF"/>
                </a:solidFill>
              </a14:hiddenFill>
            </a:ext>
          </a:extLst>
        </p:spPr>
      </p:pic>
      <p:pic>
        <p:nvPicPr>
          <p:cNvPr id="30" name="Afbeelding 29"/>
          <p:cNvPicPr>
            <a:picLocks noChangeAspect="1"/>
          </p:cNvPicPr>
          <p:nvPr/>
        </p:nvPicPr>
        <p:blipFill>
          <a:blip r:embed="rId13"/>
          <a:stretch>
            <a:fillRect/>
          </a:stretch>
        </p:blipFill>
        <p:spPr>
          <a:xfrm>
            <a:off x="8602969" y="3447810"/>
            <a:ext cx="3060438" cy="2003721"/>
          </a:xfrm>
          <a:prstGeom prst="rect">
            <a:avLst/>
          </a:prstGeom>
        </p:spPr>
      </p:pic>
      <p:pic>
        <p:nvPicPr>
          <p:cNvPr id="31" name="Afbeelding 30"/>
          <p:cNvPicPr>
            <a:picLocks noChangeAspect="1"/>
          </p:cNvPicPr>
          <p:nvPr/>
        </p:nvPicPr>
        <p:blipFill>
          <a:blip r:embed="rId14"/>
          <a:stretch>
            <a:fillRect/>
          </a:stretch>
        </p:blipFill>
        <p:spPr>
          <a:xfrm>
            <a:off x="7806350" y="1653733"/>
            <a:ext cx="3067424" cy="1225944"/>
          </a:xfrm>
          <a:prstGeom prst="rect">
            <a:avLst/>
          </a:prstGeom>
        </p:spPr>
      </p:pic>
    </p:spTree>
    <p:extLst>
      <p:ext uri="{BB962C8B-B14F-4D97-AF65-F5344CB8AC3E}">
        <p14:creationId xmlns:p14="http://schemas.microsoft.com/office/powerpoint/2010/main" val="3403333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1497842" y="1216285"/>
            <a:ext cx="5598994" cy="1095375"/>
          </a:xfrm>
          <a:prstGeom prst="rect">
            <a:avLst/>
          </a:prstGeom>
        </p:spPr>
      </p:pic>
      <p:pic>
        <p:nvPicPr>
          <p:cNvPr id="9" name="Afbeelding 8"/>
          <p:cNvPicPr>
            <a:picLocks noChangeAspect="1"/>
          </p:cNvPicPr>
          <p:nvPr/>
        </p:nvPicPr>
        <p:blipFill>
          <a:blip r:embed="rId4"/>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5"/>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6"/>
          <a:stretch>
            <a:fillRect/>
          </a:stretch>
        </p:blipFill>
        <p:spPr>
          <a:xfrm>
            <a:off x="10083026" y="232248"/>
            <a:ext cx="1997445" cy="1296301"/>
          </a:xfrm>
          <a:prstGeom prst="rect">
            <a:avLst/>
          </a:prstGeom>
        </p:spPr>
      </p:pic>
      <p:pic>
        <p:nvPicPr>
          <p:cNvPr id="6" name="Afbeelding 5"/>
          <p:cNvPicPr>
            <a:picLocks noChangeAspect="1"/>
          </p:cNvPicPr>
          <p:nvPr/>
        </p:nvPicPr>
        <p:blipFill>
          <a:blip r:embed="rId7"/>
          <a:stretch>
            <a:fillRect/>
          </a:stretch>
        </p:blipFill>
        <p:spPr>
          <a:xfrm>
            <a:off x="1529686" y="2304197"/>
            <a:ext cx="5171364" cy="1676400"/>
          </a:xfrm>
          <a:prstGeom prst="rect">
            <a:avLst/>
          </a:prstGeom>
        </p:spPr>
      </p:pic>
      <p:pic>
        <p:nvPicPr>
          <p:cNvPr id="7" name="Afbeelding 6"/>
          <p:cNvPicPr>
            <a:picLocks noChangeAspect="1"/>
          </p:cNvPicPr>
          <p:nvPr/>
        </p:nvPicPr>
        <p:blipFill>
          <a:blip r:embed="rId8"/>
          <a:stretch>
            <a:fillRect/>
          </a:stretch>
        </p:blipFill>
        <p:spPr>
          <a:xfrm>
            <a:off x="1608375" y="3975906"/>
            <a:ext cx="5024438" cy="1581150"/>
          </a:xfrm>
          <a:prstGeom prst="rect">
            <a:avLst/>
          </a:prstGeom>
        </p:spPr>
      </p:pic>
      <p:pic>
        <p:nvPicPr>
          <p:cNvPr id="17" name="Picture 2" descr="Afbeeldingsresultaat voor onderhoud fie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2931" y="1641641"/>
            <a:ext cx="1783496" cy="10469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fbeeldingsresultaat voor onderhoud au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9529" y="1643018"/>
            <a:ext cx="2201516" cy="103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B4338E76-ED67-46D5-8DD4-2110184D2DFF}"/>
              </a:ext>
            </a:extLst>
          </p:cNvPr>
          <p:cNvPicPr>
            <a:picLocks noChangeAspect="1"/>
          </p:cNvPicPr>
          <p:nvPr/>
        </p:nvPicPr>
        <p:blipFill>
          <a:blip r:embed="rId11"/>
          <a:stretch>
            <a:fillRect/>
          </a:stretch>
        </p:blipFill>
        <p:spPr>
          <a:xfrm>
            <a:off x="9283001" y="4323338"/>
            <a:ext cx="2000423" cy="1798476"/>
          </a:xfrm>
          <a:prstGeom prst="rect">
            <a:avLst/>
          </a:prstGeom>
        </p:spPr>
      </p:pic>
      <p:pic>
        <p:nvPicPr>
          <p:cNvPr id="14" name="Afbeelding 13">
            <a:extLst>
              <a:ext uri="{FF2B5EF4-FFF2-40B4-BE49-F238E27FC236}">
                <a16:creationId xmlns:a16="http://schemas.microsoft.com/office/drawing/2014/main" id="{A33D36AA-2AC5-4083-9421-7C80A1E29C35}"/>
              </a:ext>
            </a:extLst>
          </p:cNvPr>
          <p:cNvPicPr>
            <a:picLocks noChangeAspect="1"/>
          </p:cNvPicPr>
          <p:nvPr/>
        </p:nvPicPr>
        <p:blipFill>
          <a:blip r:embed="rId12"/>
          <a:stretch>
            <a:fillRect/>
          </a:stretch>
        </p:blipFill>
        <p:spPr>
          <a:xfrm>
            <a:off x="5269115" y="4456932"/>
            <a:ext cx="1653769" cy="1657288"/>
          </a:xfrm>
          <a:prstGeom prst="rect">
            <a:avLst/>
          </a:prstGeom>
        </p:spPr>
      </p:pic>
      <p:pic>
        <p:nvPicPr>
          <p:cNvPr id="16" name="Afbeelding 15">
            <a:extLst>
              <a:ext uri="{FF2B5EF4-FFF2-40B4-BE49-F238E27FC236}">
                <a16:creationId xmlns:a16="http://schemas.microsoft.com/office/drawing/2014/main" id="{00461E9E-0508-4C49-A13A-56224B78CAA7}"/>
              </a:ext>
            </a:extLst>
          </p:cNvPr>
          <p:cNvPicPr>
            <a:picLocks noChangeAspect="1"/>
          </p:cNvPicPr>
          <p:nvPr/>
        </p:nvPicPr>
        <p:blipFill>
          <a:blip r:embed="rId13"/>
          <a:stretch>
            <a:fillRect/>
          </a:stretch>
        </p:blipFill>
        <p:spPr>
          <a:xfrm>
            <a:off x="7204750" y="3608747"/>
            <a:ext cx="1855631" cy="2465283"/>
          </a:xfrm>
          <a:prstGeom prst="rect">
            <a:avLst/>
          </a:prstGeom>
        </p:spPr>
      </p:pic>
      <p:pic>
        <p:nvPicPr>
          <p:cNvPr id="20" name="Afbeelding 19">
            <a:extLst>
              <a:ext uri="{FF2B5EF4-FFF2-40B4-BE49-F238E27FC236}">
                <a16:creationId xmlns:a16="http://schemas.microsoft.com/office/drawing/2014/main" id="{39847CD5-916F-4735-B6A0-367DF7B3CDAE}"/>
              </a:ext>
            </a:extLst>
          </p:cNvPr>
          <p:cNvPicPr>
            <a:picLocks noChangeAspect="1"/>
          </p:cNvPicPr>
          <p:nvPr/>
        </p:nvPicPr>
        <p:blipFill>
          <a:blip r:embed="rId14"/>
          <a:stretch>
            <a:fillRect/>
          </a:stretch>
        </p:blipFill>
        <p:spPr>
          <a:xfrm>
            <a:off x="9292394" y="3217870"/>
            <a:ext cx="2290008" cy="990686"/>
          </a:xfrm>
          <a:prstGeom prst="rect">
            <a:avLst/>
          </a:prstGeom>
        </p:spPr>
      </p:pic>
      <p:pic>
        <p:nvPicPr>
          <p:cNvPr id="22" name="Afbeelding 21">
            <a:extLst>
              <a:ext uri="{FF2B5EF4-FFF2-40B4-BE49-F238E27FC236}">
                <a16:creationId xmlns:a16="http://schemas.microsoft.com/office/drawing/2014/main" id="{027D8B12-B54D-4B0A-BFF7-41321C968225}"/>
              </a:ext>
            </a:extLst>
          </p:cNvPr>
          <p:cNvPicPr>
            <a:picLocks noChangeAspect="1"/>
          </p:cNvPicPr>
          <p:nvPr/>
        </p:nvPicPr>
        <p:blipFill>
          <a:blip r:embed="rId15"/>
          <a:stretch>
            <a:fillRect/>
          </a:stretch>
        </p:blipFill>
        <p:spPr>
          <a:xfrm>
            <a:off x="828924" y="4984425"/>
            <a:ext cx="1113662" cy="934493"/>
          </a:xfrm>
          <a:prstGeom prst="rect">
            <a:avLst/>
          </a:prstGeom>
        </p:spPr>
      </p:pic>
      <p:pic>
        <p:nvPicPr>
          <p:cNvPr id="24" name="Afbeelding 23">
            <a:extLst>
              <a:ext uri="{FF2B5EF4-FFF2-40B4-BE49-F238E27FC236}">
                <a16:creationId xmlns:a16="http://schemas.microsoft.com/office/drawing/2014/main" id="{2048B184-2804-495F-B251-24ACC3336385}"/>
              </a:ext>
            </a:extLst>
          </p:cNvPr>
          <p:cNvPicPr>
            <a:picLocks noChangeAspect="1"/>
          </p:cNvPicPr>
          <p:nvPr/>
        </p:nvPicPr>
        <p:blipFill>
          <a:blip r:embed="rId16"/>
          <a:stretch>
            <a:fillRect/>
          </a:stretch>
        </p:blipFill>
        <p:spPr>
          <a:xfrm>
            <a:off x="1086721" y="5883838"/>
            <a:ext cx="1185577" cy="380384"/>
          </a:xfrm>
          <a:prstGeom prst="rect">
            <a:avLst/>
          </a:prstGeom>
        </p:spPr>
      </p:pic>
    </p:spTree>
    <p:extLst>
      <p:ext uri="{BB962C8B-B14F-4D97-AF65-F5344CB8AC3E}">
        <p14:creationId xmlns:p14="http://schemas.microsoft.com/office/powerpoint/2010/main" val="1803456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Verdiepende sessie </a:t>
            </a:r>
            <a:r>
              <a:rPr lang="nl-NL" err="1"/>
              <a:t>leerpad</a:t>
            </a:r>
            <a:r>
              <a:rPr lang="nl-NL"/>
              <a:t> modernisering </a:t>
            </a:r>
            <a:r>
              <a:rPr lang="nl-NL" err="1"/>
              <a:t>so</a:t>
            </a:r>
            <a:endParaRPr lang="nl-NL"/>
          </a:p>
        </p:txBody>
      </p:sp>
      <p:sp>
        <p:nvSpPr>
          <p:cNvPr id="4" name="Tijdelijke aanduiding voor inhoud 3">
            <a:extLst>
              <a:ext uri="{FF2B5EF4-FFF2-40B4-BE49-F238E27FC236}">
                <a16:creationId xmlns:a16="http://schemas.microsoft.com/office/drawing/2014/main" id="{BA0B9890-4B26-2041-B8C3-F64C46CEA627}"/>
              </a:ext>
            </a:extLst>
          </p:cNvPr>
          <p:cNvSpPr>
            <a:spLocks noGrp="1"/>
          </p:cNvSpPr>
          <p:nvPr>
            <p:ph idx="1"/>
          </p:nvPr>
        </p:nvSpPr>
        <p:spPr/>
        <p:txBody>
          <a:bodyPr vert="horz" lIns="91440" tIns="45720" rIns="91440" bIns="45720" rtlCol="0" anchor="t">
            <a:normAutofit lnSpcReduction="10000"/>
          </a:bodyPr>
          <a:lstStyle/>
          <a:p>
            <a:pPr marL="256540" indent="-256540"/>
            <a:r>
              <a:rPr lang="nl-NL">
                <a:cs typeface="Arial"/>
              </a:rPr>
              <a:t>Opbouw leerplan</a:t>
            </a:r>
          </a:p>
          <a:p>
            <a:pPr marL="256540" indent="-256540"/>
            <a:r>
              <a:rPr lang="nl-NL">
                <a:cs typeface="Arial"/>
              </a:rPr>
              <a:t>Context</a:t>
            </a:r>
          </a:p>
          <a:p>
            <a:pPr marL="256540" indent="-256540"/>
            <a:r>
              <a:rPr lang="nl-NL">
                <a:cs typeface="Arial"/>
              </a:rPr>
              <a:t>Opbouw leerplandoel</a:t>
            </a:r>
          </a:p>
          <a:p>
            <a:pPr marL="556895" lvl="1" indent="-213995"/>
            <a:r>
              <a:rPr lang="nl-NL">
                <a:cs typeface="Arial"/>
              </a:rPr>
              <a:t>Werkwoord</a:t>
            </a:r>
          </a:p>
          <a:p>
            <a:pPr marL="556895" lvl="1" indent="-213995"/>
            <a:r>
              <a:rPr lang="nl-NL">
                <a:cs typeface="Arial"/>
              </a:rPr>
              <a:t>Afbakening</a:t>
            </a:r>
          </a:p>
          <a:p>
            <a:pPr marL="556895" lvl="1" indent="-213995"/>
            <a:r>
              <a:rPr lang="nl-NL">
                <a:cs typeface="Arial"/>
              </a:rPr>
              <a:t>Suggestie</a:t>
            </a:r>
          </a:p>
          <a:p>
            <a:pPr marL="556895" lvl="1" indent="-213995"/>
            <a:r>
              <a:rPr lang="nl-NL">
                <a:cs typeface="Arial"/>
              </a:rPr>
              <a:t>Diepgang</a:t>
            </a:r>
          </a:p>
          <a:p>
            <a:pPr marL="256540" indent="-256540"/>
            <a:r>
              <a:rPr lang="nl-NL">
                <a:cs typeface="Arial"/>
              </a:rPr>
              <a:t>Geïntegreerd projectmatig onderwijs</a:t>
            </a:r>
          </a:p>
          <a:p>
            <a:pPr marL="556895" lvl="1" indent="-213995"/>
            <a:r>
              <a:rPr lang="nl-NL">
                <a:cs typeface="Arial"/>
              </a:rPr>
              <a:t>Relatie tussen leerplandoelen binnen een bouwsteen</a:t>
            </a:r>
          </a:p>
          <a:p>
            <a:pPr marL="556895" lvl="1" indent="-213995"/>
            <a:r>
              <a:rPr lang="nl-NL">
                <a:cs typeface="Arial"/>
              </a:rPr>
              <a:t>Relatie met aangrenzende bouwstenen – mogelijke contexten</a:t>
            </a:r>
          </a:p>
          <a:p>
            <a:pPr marL="556895" lvl="1" indent="-213995"/>
            <a:r>
              <a:rPr lang="nl-NL">
                <a:cs typeface="Arial"/>
              </a:rPr>
              <a:t>STEM-doelen</a:t>
            </a:r>
          </a:p>
          <a:p>
            <a:pPr marL="256540" indent="-256540"/>
            <a:r>
              <a:rPr lang="nl-NL">
                <a:cs typeface="Arial"/>
              </a:rPr>
              <a:t>Projectvoorbeeld</a:t>
            </a:r>
            <a:endParaRPr lang="nl-NL"/>
          </a:p>
          <a:p>
            <a:pPr marL="256540" indent="-256540"/>
            <a:endParaRPr lang="nl-NL"/>
          </a:p>
        </p:txBody>
      </p:sp>
      <p:sp>
        <p:nvSpPr>
          <p:cNvPr id="6" name="Rechthoek 5">
            <a:extLst>
              <a:ext uri="{FF2B5EF4-FFF2-40B4-BE49-F238E27FC236}">
                <a16:creationId xmlns:a16="http://schemas.microsoft.com/office/drawing/2014/main" id="{431E108B-7D73-4A0F-9014-20C3FD98A452}"/>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1503705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4"/>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5"/>
          <a:stretch>
            <a:fillRect/>
          </a:stretch>
        </p:blipFill>
        <p:spPr>
          <a:xfrm>
            <a:off x="10083026" y="232248"/>
            <a:ext cx="1997445" cy="1296301"/>
          </a:xfrm>
          <a:prstGeom prst="rect">
            <a:avLst/>
          </a:prstGeom>
        </p:spPr>
      </p:pic>
      <p:sp>
        <p:nvSpPr>
          <p:cNvPr id="24" name="Zeshoek 23"/>
          <p:cNvSpPr/>
          <p:nvPr/>
        </p:nvSpPr>
        <p:spPr>
          <a:xfrm>
            <a:off x="389843" y="1881253"/>
            <a:ext cx="1207475" cy="977705"/>
          </a:xfrm>
          <a:prstGeom prst="hexagon">
            <a:avLst/>
          </a:prstGeom>
          <a:gradFill flip="none" rotWithShape="1">
            <a:gsLst>
              <a:gs pos="19000">
                <a:schemeClr val="tx2">
                  <a:lumMod val="60000"/>
                  <a:lumOff val="40000"/>
                </a:schemeClr>
              </a:gs>
              <a:gs pos="61000">
                <a:schemeClr val="accent5">
                  <a:lumMod val="75000"/>
                </a:schemeClr>
              </a:gs>
              <a:gs pos="45000">
                <a:srgbClr val="81C624">
                  <a:lumMod val="98000"/>
                </a:srgbClr>
              </a:gs>
              <a:gs pos="69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Montage Demontage</a:t>
            </a:r>
          </a:p>
        </p:txBody>
      </p:sp>
      <p:pic>
        <p:nvPicPr>
          <p:cNvPr id="4" name="Afbeelding 3"/>
          <p:cNvPicPr>
            <a:picLocks noChangeAspect="1"/>
          </p:cNvPicPr>
          <p:nvPr/>
        </p:nvPicPr>
        <p:blipFill>
          <a:blip r:embed="rId6"/>
          <a:stretch>
            <a:fillRect/>
          </a:stretch>
        </p:blipFill>
        <p:spPr>
          <a:xfrm>
            <a:off x="1627354" y="1356388"/>
            <a:ext cx="3938997" cy="294991"/>
          </a:xfrm>
          <a:prstGeom prst="rect">
            <a:avLst/>
          </a:prstGeom>
        </p:spPr>
      </p:pic>
      <p:pic>
        <p:nvPicPr>
          <p:cNvPr id="6" name="Afbeelding 5"/>
          <p:cNvPicPr>
            <a:picLocks noChangeAspect="1"/>
          </p:cNvPicPr>
          <p:nvPr/>
        </p:nvPicPr>
        <p:blipFill>
          <a:blip r:embed="rId7"/>
          <a:stretch>
            <a:fillRect/>
          </a:stretch>
        </p:blipFill>
        <p:spPr>
          <a:xfrm>
            <a:off x="1717841" y="1641712"/>
            <a:ext cx="3618434" cy="381000"/>
          </a:xfrm>
          <a:prstGeom prst="rect">
            <a:avLst/>
          </a:prstGeom>
        </p:spPr>
      </p:pic>
      <p:pic>
        <p:nvPicPr>
          <p:cNvPr id="7" name="Afbeelding 6"/>
          <p:cNvPicPr>
            <a:picLocks noChangeAspect="1"/>
          </p:cNvPicPr>
          <p:nvPr/>
        </p:nvPicPr>
        <p:blipFill>
          <a:blip r:embed="rId8"/>
          <a:stretch>
            <a:fillRect/>
          </a:stretch>
        </p:blipFill>
        <p:spPr>
          <a:xfrm>
            <a:off x="1730849" y="1978925"/>
            <a:ext cx="3856595" cy="272955"/>
          </a:xfrm>
          <a:prstGeom prst="rect">
            <a:avLst/>
          </a:prstGeom>
        </p:spPr>
      </p:pic>
      <p:pic>
        <p:nvPicPr>
          <p:cNvPr id="13" name="Afbeelding 12"/>
          <p:cNvPicPr>
            <a:picLocks noChangeAspect="1"/>
          </p:cNvPicPr>
          <p:nvPr/>
        </p:nvPicPr>
        <p:blipFill>
          <a:blip r:embed="rId9"/>
          <a:stretch>
            <a:fillRect/>
          </a:stretch>
        </p:blipFill>
        <p:spPr>
          <a:xfrm>
            <a:off x="1734687" y="2262543"/>
            <a:ext cx="3697122" cy="264080"/>
          </a:xfrm>
          <a:prstGeom prst="rect">
            <a:avLst/>
          </a:prstGeom>
        </p:spPr>
      </p:pic>
      <p:pic>
        <p:nvPicPr>
          <p:cNvPr id="14" name="Afbeelding 13"/>
          <p:cNvPicPr>
            <a:picLocks noChangeAspect="1"/>
          </p:cNvPicPr>
          <p:nvPr/>
        </p:nvPicPr>
        <p:blipFill>
          <a:blip r:embed="rId10"/>
          <a:stretch>
            <a:fillRect/>
          </a:stretch>
        </p:blipFill>
        <p:spPr>
          <a:xfrm>
            <a:off x="1686209" y="2516122"/>
            <a:ext cx="4837421" cy="241010"/>
          </a:xfrm>
          <a:prstGeom prst="rect">
            <a:avLst/>
          </a:prstGeom>
        </p:spPr>
      </p:pic>
      <p:pic>
        <p:nvPicPr>
          <p:cNvPr id="15" name="Afbeelding 14"/>
          <p:cNvPicPr>
            <a:picLocks noChangeAspect="1"/>
          </p:cNvPicPr>
          <p:nvPr/>
        </p:nvPicPr>
        <p:blipFill>
          <a:blip r:embed="rId11"/>
          <a:stretch>
            <a:fillRect/>
          </a:stretch>
        </p:blipFill>
        <p:spPr>
          <a:xfrm>
            <a:off x="1169894" y="3068461"/>
            <a:ext cx="2420137" cy="1730207"/>
          </a:xfrm>
          <a:prstGeom prst="rect">
            <a:avLst/>
          </a:prstGeom>
        </p:spPr>
      </p:pic>
      <p:pic>
        <p:nvPicPr>
          <p:cNvPr id="10" name="Afbeelding 9"/>
          <p:cNvPicPr>
            <a:picLocks noChangeAspect="1"/>
          </p:cNvPicPr>
          <p:nvPr/>
        </p:nvPicPr>
        <p:blipFill>
          <a:blip r:embed="rId12"/>
          <a:stretch>
            <a:fillRect/>
          </a:stretch>
        </p:blipFill>
        <p:spPr>
          <a:xfrm>
            <a:off x="2734237" y="4921624"/>
            <a:ext cx="1871661" cy="1285874"/>
          </a:xfrm>
          <a:prstGeom prst="rect">
            <a:avLst/>
          </a:prstGeom>
        </p:spPr>
      </p:pic>
      <p:pic>
        <p:nvPicPr>
          <p:cNvPr id="11" name="Afbeelding 10"/>
          <p:cNvPicPr>
            <a:picLocks noChangeAspect="1"/>
          </p:cNvPicPr>
          <p:nvPr/>
        </p:nvPicPr>
        <p:blipFill>
          <a:blip r:embed="rId13"/>
          <a:stretch>
            <a:fillRect/>
          </a:stretch>
        </p:blipFill>
        <p:spPr>
          <a:xfrm>
            <a:off x="4719918" y="2801548"/>
            <a:ext cx="2542894" cy="3506243"/>
          </a:xfrm>
          <a:prstGeom prst="rect">
            <a:avLst/>
          </a:prstGeom>
        </p:spPr>
      </p:pic>
      <p:pic>
        <p:nvPicPr>
          <p:cNvPr id="16" name="Afbeelding 15"/>
          <p:cNvPicPr>
            <a:picLocks noChangeAspect="1"/>
          </p:cNvPicPr>
          <p:nvPr/>
        </p:nvPicPr>
        <p:blipFill>
          <a:blip r:embed="rId14"/>
          <a:stretch>
            <a:fillRect/>
          </a:stretch>
        </p:blipFill>
        <p:spPr>
          <a:xfrm>
            <a:off x="7802936" y="1912238"/>
            <a:ext cx="3250547" cy="4378744"/>
          </a:xfrm>
          <a:prstGeom prst="rect">
            <a:avLst/>
          </a:prstGeom>
        </p:spPr>
      </p:pic>
      <p:pic>
        <p:nvPicPr>
          <p:cNvPr id="19" name="Afbeelding 18" descr="Afbeelding met tekst, binnen, kantoor, apparatuur&#10;&#10;Automatisch gegenereerde beschrijvi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490170" y="4912157"/>
            <a:ext cx="1843697" cy="1382772"/>
          </a:xfrm>
          <a:prstGeom prst="rect">
            <a:avLst/>
          </a:prstGeom>
        </p:spPr>
      </p:pic>
    </p:spTree>
    <p:extLst>
      <p:ext uri="{BB962C8B-B14F-4D97-AF65-F5344CB8AC3E}">
        <p14:creationId xmlns:p14="http://schemas.microsoft.com/office/powerpoint/2010/main" val="395629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4"/>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5"/>
          <a:stretch>
            <a:fillRect/>
          </a:stretch>
        </p:blipFill>
        <p:spPr>
          <a:xfrm>
            <a:off x="10083026" y="232248"/>
            <a:ext cx="1997445" cy="1296301"/>
          </a:xfrm>
          <a:prstGeom prst="rect">
            <a:avLst/>
          </a:prstGeom>
        </p:spPr>
      </p:pic>
      <p:pic>
        <p:nvPicPr>
          <p:cNvPr id="10" name="Afbeelding 9"/>
          <p:cNvPicPr>
            <a:picLocks noChangeAspect="1"/>
          </p:cNvPicPr>
          <p:nvPr/>
        </p:nvPicPr>
        <p:blipFill>
          <a:blip r:embed="rId6"/>
          <a:stretch>
            <a:fillRect/>
          </a:stretch>
        </p:blipFill>
        <p:spPr>
          <a:xfrm>
            <a:off x="1654649" y="1700425"/>
            <a:ext cx="6153150" cy="400050"/>
          </a:xfrm>
          <a:prstGeom prst="rect">
            <a:avLst/>
          </a:prstGeom>
        </p:spPr>
      </p:pic>
      <p:sp>
        <p:nvSpPr>
          <p:cNvPr id="15" name="Zeshoek 14"/>
          <p:cNvSpPr/>
          <p:nvPr/>
        </p:nvSpPr>
        <p:spPr>
          <a:xfrm>
            <a:off x="436730" y="1912641"/>
            <a:ext cx="1105450" cy="939742"/>
          </a:xfrm>
          <a:prstGeom prst="hexagon">
            <a:avLst/>
          </a:prstGeom>
          <a:gradFill flip="none" rotWithShape="1">
            <a:gsLst>
              <a:gs pos="50000">
                <a:schemeClr val="tx2">
                  <a:lumMod val="72000"/>
                </a:schemeClr>
              </a:gs>
              <a:gs pos="57000">
                <a:srgbClr val="FFC000"/>
              </a:gs>
              <a:gs pos="64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Elektro- </a:t>
            </a:r>
            <a:r>
              <a:rPr lang="nl-BE" sz="800" dirty="0" err="1">
                <a:solidFill>
                  <a:schemeClr val="bg1"/>
                </a:solidFill>
              </a:rPr>
              <a:t>pneumaticahydraulica</a:t>
            </a:r>
            <a:endParaRPr lang="nl-BE" sz="800" dirty="0">
              <a:solidFill>
                <a:schemeClr val="bg1"/>
              </a:solidFill>
            </a:endParaRPr>
          </a:p>
        </p:txBody>
      </p:sp>
      <p:pic>
        <p:nvPicPr>
          <p:cNvPr id="11" name="Afbeelding 10"/>
          <p:cNvPicPr>
            <a:picLocks noChangeAspect="1"/>
          </p:cNvPicPr>
          <p:nvPr/>
        </p:nvPicPr>
        <p:blipFill>
          <a:blip r:embed="rId7"/>
          <a:stretch>
            <a:fillRect/>
          </a:stretch>
        </p:blipFill>
        <p:spPr>
          <a:xfrm>
            <a:off x="7738281" y="4090768"/>
            <a:ext cx="3825282" cy="2254587"/>
          </a:xfrm>
          <a:prstGeom prst="rect">
            <a:avLst/>
          </a:prstGeom>
        </p:spPr>
      </p:pic>
      <p:pic>
        <p:nvPicPr>
          <p:cNvPr id="18" name="Afbeelding 17"/>
          <p:cNvPicPr>
            <a:picLocks noChangeAspect="1"/>
          </p:cNvPicPr>
          <p:nvPr/>
        </p:nvPicPr>
        <p:blipFill>
          <a:blip r:embed="rId8"/>
          <a:stretch>
            <a:fillRect/>
          </a:stretch>
        </p:blipFill>
        <p:spPr>
          <a:xfrm>
            <a:off x="122830" y="5140597"/>
            <a:ext cx="2171628" cy="1306619"/>
          </a:xfrm>
          <a:prstGeom prst="rect">
            <a:avLst/>
          </a:prstGeom>
        </p:spPr>
      </p:pic>
      <p:pic>
        <p:nvPicPr>
          <p:cNvPr id="19" name="Afbeelding 18"/>
          <p:cNvPicPr>
            <a:picLocks noChangeAspect="1"/>
          </p:cNvPicPr>
          <p:nvPr/>
        </p:nvPicPr>
        <p:blipFill>
          <a:blip r:embed="rId9"/>
          <a:stretch>
            <a:fillRect/>
          </a:stretch>
        </p:blipFill>
        <p:spPr>
          <a:xfrm>
            <a:off x="150126" y="3959376"/>
            <a:ext cx="2708938" cy="1200686"/>
          </a:xfrm>
          <a:prstGeom prst="rect">
            <a:avLst/>
          </a:prstGeom>
        </p:spPr>
      </p:pic>
      <p:pic>
        <p:nvPicPr>
          <p:cNvPr id="20" name="Afbeelding 19"/>
          <p:cNvPicPr>
            <a:picLocks noChangeAspect="1"/>
          </p:cNvPicPr>
          <p:nvPr/>
        </p:nvPicPr>
        <p:blipFill>
          <a:blip r:embed="rId10"/>
          <a:stretch>
            <a:fillRect/>
          </a:stretch>
        </p:blipFill>
        <p:spPr>
          <a:xfrm>
            <a:off x="3016155" y="3314653"/>
            <a:ext cx="2438755" cy="3217719"/>
          </a:xfrm>
          <a:prstGeom prst="rect">
            <a:avLst/>
          </a:prstGeom>
        </p:spPr>
      </p:pic>
      <p:pic>
        <p:nvPicPr>
          <p:cNvPr id="21" name="Afbeelding 20"/>
          <p:cNvPicPr>
            <a:picLocks noChangeAspect="1"/>
          </p:cNvPicPr>
          <p:nvPr/>
        </p:nvPicPr>
        <p:blipFill>
          <a:blip r:embed="rId11"/>
          <a:stretch>
            <a:fillRect/>
          </a:stretch>
        </p:blipFill>
        <p:spPr>
          <a:xfrm>
            <a:off x="5663821" y="3585822"/>
            <a:ext cx="1787501" cy="2861536"/>
          </a:xfrm>
          <a:prstGeom prst="rect">
            <a:avLst/>
          </a:prstGeom>
        </p:spPr>
      </p:pic>
      <p:pic>
        <p:nvPicPr>
          <p:cNvPr id="22" name="Afbeelding 21"/>
          <p:cNvPicPr>
            <a:picLocks noChangeAspect="1"/>
          </p:cNvPicPr>
          <p:nvPr/>
        </p:nvPicPr>
        <p:blipFill>
          <a:blip r:embed="rId12"/>
          <a:stretch>
            <a:fillRect/>
          </a:stretch>
        </p:blipFill>
        <p:spPr>
          <a:xfrm>
            <a:off x="8132864" y="2407846"/>
            <a:ext cx="2486025" cy="1304925"/>
          </a:xfrm>
          <a:prstGeom prst="rect">
            <a:avLst/>
          </a:prstGeom>
        </p:spPr>
      </p:pic>
      <p:pic>
        <p:nvPicPr>
          <p:cNvPr id="4" name="Afbeelding 3"/>
          <p:cNvPicPr>
            <a:picLocks noChangeAspect="1"/>
          </p:cNvPicPr>
          <p:nvPr/>
        </p:nvPicPr>
        <p:blipFill>
          <a:blip r:embed="rId13"/>
          <a:stretch>
            <a:fillRect/>
          </a:stretch>
        </p:blipFill>
        <p:spPr>
          <a:xfrm>
            <a:off x="757471" y="2965942"/>
            <a:ext cx="1703341" cy="1148858"/>
          </a:xfrm>
          <a:prstGeom prst="rect">
            <a:avLst/>
          </a:prstGeom>
        </p:spPr>
      </p:pic>
    </p:spTree>
    <p:extLst>
      <p:ext uri="{BB962C8B-B14F-4D97-AF65-F5344CB8AC3E}">
        <p14:creationId xmlns:p14="http://schemas.microsoft.com/office/powerpoint/2010/main" val="1119568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4"/>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5"/>
          <a:stretch>
            <a:fillRect/>
          </a:stretch>
        </p:blipFill>
        <p:spPr>
          <a:xfrm>
            <a:off x="10083026" y="232248"/>
            <a:ext cx="1997445" cy="1296301"/>
          </a:xfrm>
          <a:prstGeom prst="rect">
            <a:avLst/>
          </a:prstGeom>
        </p:spPr>
      </p:pic>
      <p:sp>
        <p:nvSpPr>
          <p:cNvPr id="11" name="Zeshoek 10"/>
          <p:cNvSpPr/>
          <p:nvPr/>
        </p:nvSpPr>
        <p:spPr>
          <a:xfrm>
            <a:off x="341142" y="1924156"/>
            <a:ext cx="1207475" cy="977705"/>
          </a:xfrm>
          <a:prstGeom prst="hexagon">
            <a:avLst/>
          </a:prstGeom>
          <a:gradFill flip="none" rotWithShape="1">
            <a:gsLst>
              <a:gs pos="59500">
                <a:srgbClr val="FFC000"/>
              </a:gs>
              <a:gs pos="50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Elektro- technische installaties</a:t>
            </a:r>
          </a:p>
        </p:txBody>
      </p:sp>
      <p:pic>
        <p:nvPicPr>
          <p:cNvPr id="4" name="Afbeelding 3"/>
          <p:cNvPicPr>
            <a:picLocks noChangeAspect="1"/>
          </p:cNvPicPr>
          <p:nvPr/>
        </p:nvPicPr>
        <p:blipFill>
          <a:blip r:embed="rId6"/>
          <a:stretch>
            <a:fillRect/>
          </a:stretch>
        </p:blipFill>
        <p:spPr>
          <a:xfrm>
            <a:off x="1701065" y="1323975"/>
            <a:ext cx="5395772" cy="2381250"/>
          </a:xfrm>
          <a:prstGeom prst="rect">
            <a:avLst/>
          </a:prstGeom>
        </p:spPr>
      </p:pic>
      <p:pic>
        <p:nvPicPr>
          <p:cNvPr id="6" name="Afbeelding 5"/>
          <p:cNvPicPr>
            <a:picLocks noChangeAspect="1"/>
          </p:cNvPicPr>
          <p:nvPr/>
        </p:nvPicPr>
        <p:blipFill>
          <a:blip r:embed="rId7"/>
          <a:stretch>
            <a:fillRect/>
          </a:stretch>
        </p:blipFill>
        <p:spPr>
          <a:xfrm>
            <a:off x="1735967" y="3810070"/>
            <a:ext cx="3757322" cy="707338"/>
          </a:xfrm>
          <a:prstGeom prst="rect">
            <a:avLst/>
          </a:prstGeom>
        </p:spPr>
      </p:pic>
      <p:pic>
        <p:nvPicPr>
          <p:cNvPr id="13" name="Tijdelijke aanduiding voor inhoud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9285" y="1987360"/>
            <a:ext cx="3180189" cy="4525963"/>
          </a:xfrm>
          <a:prstGeom prst="rect">
            <a:avLst/>
          </a:prstGeom>
        </p:spPr>
      </p:pic>
      <p:pic>
        <p:nvPicPr>
          <p:cNvPr id="16" name="Picture 4" descr="Afbeeldingsresultaat voor verlichting aanhangwag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193" y="3227711"/>
            <a:ext cx="1304015" cy="87250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10"/>
          <a:stretch>
            <a:fillRect/>
          </a:stretch>
        </p:blipFill>
        <p:spPr>
          <a:xfrm>
            <a:off x="313898" y="4640724"/>
            <a:ext cx="2736945" cy="1466221"/>
          </a:xfrm>
          <a:prstGeom prst="rect">
            <a:avLst/>
          </a:prstGeom>
        </p:spPr>
      </p:pic>
      <p:pic>
        <p:nvPicPr>
          <p:cNvPr id="17" name="Afbeelding 16"/>
          <p:cNvPicPr>
            <a:picLocks noChangeAspect="1"/>
          </p:cNvPicPr>
          <p:nvPr/>
        </p:nvPicPr>
        <p:blipFill>
          <a:blip r:embed="rId11"/>
          <a:stretch>
            <a:fillRect/>
          </a:stretch>
        </p:blipFill>
        <p:spPr>
          <a:xfrm>
            <a:off x="4435523" y="1842204"/>
            <a:ext cx="1921561" cy="1886903"/>
          </a:xfrm>
          <a:prstGeom prst="rect">
            <a:avLst/>
          </a:prstGeom>
        </p:spPr>
      </p:pic>
      <p:pic>
        <p:nvPicPr>
          <p:cNvPr id="19" name="Afbeelding 18"/>
          <p:cNvPicPr>
            <a:picLocks noChangeAspect="1"/>
          </p:cNvPicPr>
          <p:nvPr/>
        </p:nvPicPr>
        <p:blipFill>
          <a:blip r:embed="rId12"/>
          <a:stretch>
            <a:fillRect/>
          </a:stretch>
        </p:blipFill>
        <p:spPr>
          <a:xfrm rot="16200000">
            <a:off x="3930554" y="3809269"/>
            <a:ext cx="1914383" cy="2780893"/>
          </a:xfrm>
          <a:prstGeom prst="rect">
            <a:avLst/>
          </a:prstGeom>
        </p:spPr>
      </p:pic>
      <p:pic>
        <p:nvPicPr>
          <p:cNvPr id="21" name="Afbeelding 20"/>
          <p:cNvPicPr>
            <a:picLocks noChangeAspect="1"/>
          </p:cNvPicPr>
          <p:nvPr/>
        </p:nvPicPr>
        <p:blipFill>
          <a:blip r:embed="rId13"/>
          <a:stretch>
            <a:fillRect/>
          </a:stretch>
        </p:blipFill>
        <p:spPr>
          <a:xfrm>
            <a:off x="6373504" y="5106616"/>
            <a:ext cx="2406697" cy="961874"/>
          </a:xfrm>
          <a:prstGeom prst="rect">
            <a:avLst/>
          </a:prstGeom>
        </p:spPr>
      </p:pic>
      <p:pic>
        <p:nvPicPr>
          <p:cNvPr id="22" name="Afbeelding 21"/>
          <p:cNvPicPr>
            <a:picLocks noChangeAspect="1"/>
          </p:cNvPicPr>
          <p:nvPr/>
        </p:nvPicPr>
        <p:blipFill>
          <a:blip r:embed="rId14"/>
          <a:stretch>
            <a:fillRect/>
          </a:stretch>
        </p:blipFill>
        <p:spPr>
          <a:xfrm>
            <a:off x="6442501" y="1978924"/>
            <a:ext cx="2171178" cy="2702257"/>
          </a:xfrm>
          <a:prstGeom prst="rect">
            <a:avLst/>
          </a:prstGeom>
        </p:spPr>
      </p:pic>
    </p:spTree>
    <p:extLst>
      <p:ext uri="{BB962C8B-B14F-4D97-AF65-F5344CB8AC3E}">
        <p14:creationId xmlns:p14="http://schemas.microsoft.com/office/powerpoint/2010/main" val="154359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4"/>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5"/>
          <a:stretch>
            <a:fillRect/>
          </a:stretch>
        </p:blipFill>
        <p:spPr>
          <a:xfrm>
            <a:off x="10083026" y="232248"/>
            <a:ext cx="1997445" cy="1296301"/>
          </a:xfrm>
          <a:prstGeom prst="rect">
            <a:avLst/>
          </a:prstGeom>
        </p:spPr>
      </p:pic>
      <p:pic>
        <p:nvPicPr>
          <p:cNvPr id="10" name="Afbeelding 9"/>
          <p:cNvPicPr>
            <a:picLocks noChangeAspect="1"/>
          </p:cNvPicPr>
          <p:nvPr/>
        </p:nvPicPr>
        <p:blipFill>
          <a:blip r:embed="rId6"/>
          <a:stretch>
            <a:fillRect/>
          </a:stretch>
        </p:blipFill>
        <p:spPr>
          <a:xfrm>
            <a:off x="1717770" y="1431237"/>
            <a:ext cx="4552950" cy="638175"/>
          </a:xfrm>
          <a:prstGeom prst="rect">
            <a:avLst/>
          </a:prstGeom>
        </p:spPr>
      </p:pic>
      <p:pic>
        <p:nvPicPr>
          <p:cNvPr id="13" name="Afbeelding 12"/>
          <p:cNvPicPr>
            <a:picLocks noChangeAspect="1"/>
          </p:cNvPicPr>
          <p:nvPr/>
        </p:nvPicPr>
        <p:blipFill>
          <a:blip r:embed="rId7"/>
          <a:stretch>
            <a:fillRect/>
          </a:stretch>
        </p:blipFill>
        <p:spPr>
          <a:xfrm>
            <a:off x="2495905" y="2071758"/>
            <a:ext cx="3324225" cy="476250"/>
          </a:xfrm>
          <a:prstGeom prst="rect">
            <a:avLst/>
          </a:prstGeom>
        </p:spPr>
      </p:pic>
      <p:sp>
        <p:nvSpPr>
          <p:cNvPr id="14" name="Zeshoek 13"/>
          <p:cNvSpPr/>
          <p:nvPr/>
        </p:nvSpPr>
        <p:spPr>
          <a:xfrm>
            <a:off x="341141" y="1895062"/>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Elektronica</a:t>
            </a:r>
          </a:p>
        </p:txBody>
      </p:sp>
      <p:sp>
        <p:nvSpPr>
          <p:cNvPr id="15" name="Zeshoek 14"/>
          <p:cNvSpPr/>
          <p:nvPr/>
        </p:nvSpPr>
        <p:spPr>
          <a:xfrm>
            <a:off x="343415" y="2879976"/>
            <a:ext cx="1207475" cy="977705"/>
          </a:xfrm>
          <a:prstGeom prst="hexagon">
            <a:avLst/>
          </a:prstGeom>
          <a:gradFill flip="none" rotWithShape="1">
            <a:gsLst>
              <a:gs pos="53000">
                <a:srgbClr val="FFC000"/>
              </a:gs>
              <a:gs pos="63000">
                <a:schemeClr val="accent2">
                  <a:lumMod val="75000"/>
                </a:schemeClr>
              </a:gs>
              <a:gs pos="57000">
                <a:srgbClr val="81C624"/>
              </a:gs>
              <a:gs pos="69000">
                <a:schemeClr val="bg1">
                  <a:lumMod val="85000"/>
                </a:schemeClr>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Programmeer-bare sturingen</a:t>
            </a:r>
          </a:p>
        </p:txBody>
      </p:sp>
      <p:pic>
        <p:nvPicPr>
          <p:cNvPr id="16" name="Afbeelding 15"/>
          <p:cNvPicPr>
            <a:picLocks noChangeAspect="1"/>
          </p:cNvPicPr>
          <p:nvPr/>
        </p:nvPicPr>
        <p:blipFill>
          <a:blip r:embed="rId8"/>
          <a:stretch>
            <a:fillRect/>
          </a:stretch>
        </p:blipFill>
        <p:spPr>
          <a:xfrm>
            <a:off x="354840" y="5427028"/>
            <a:ext cx="2194873" cy="967090"/>
          </a:xfrm>
          <a:prstGeom prst="rect">
            <a:avLst/>
          </a:prstGeom>
        </p:spPr>
      </p:pic>
      <p:pic>
        <p:nvPicPr>
          <p:cNvPr id="17" name="Afbeelding 16"/>
          <p:cNvPicPr>
            <a:picLocks noChangeAspect="1"/>
          </p:cNvPicPr>
          <p:nvPr/>
        </p:nvPicPr>
        <p:blipFill>
          <a:blip r:embed="rId9"/>
          <a:stretch>
            <a:fillRect/>
          </a:stretch>
        </p:blipFill>
        <p:spPr>
          <a:xfrm>
            <a:off x="204716" y="4025703"/>
            <a:ext cx="3053757" cy="1393737"/>
          </a:xfrm>
          <a:prstGeom prst="rect">
            <a:avLst/>
          </a:prstGeom>
        </p:spPr>
      </p:pic>
      <p:sp>
        <p:nvSpPr>
          <p:cNvPr id="18" name="Rechthoek: afgeronde hoeken 17"/>
          <p:cNvSpPr/>
          <p:nvPr/>
        </p:nvSpPr>
        <p:spPr>
          <a:xfrm>
            <a:off x="150125" y="5227093"/>
            <a:ext cx="1992573" cy="2183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t>Elektronisch knipperlichtrelais</a:t>
            </a:r>
          </a:p>
        </p:txBody>
      </p:sp>
      <p:pic>
        <p:nvPicPr>
          <p:cNvPr id="19" name="Picture 2" descr="Afbeeldingsresultaat voor arduino knipperlich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4179" y="4959562"/>
            <a:ext cx="2769073" cy="12170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fbeeldingsresultaat voor arduino knipperlich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9574" y="5022133"/>
            <a:ext cx="1707245" cy="9560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fbeeldingsresultaat voor arduino thinkeerca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4130" y="3143518"/>
            <a:ext cx="2622043" cy="12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53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11161380" y="1459458"/>
            <a:ext cx="923925" cy="800100"/>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dirty="0"/>
              <a:t>Leerdoelen Voertuigtechnieken  </a:t>
            </a:r>
          </a:p>
        </p:txBody>
      </p:sp>
      <p:sp>
        <p:nvSpPr>
          <p:cNvPr id="12" name="Rechthoek: afgeronde hoeken 11"/>
          <p:cNvSpPr/>
          <p:nvPr/>
        </p:nvSpPr>
        <p:spPr>
          <a:xfrm>
            <a:off x="7238101" y="138516"/>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dirty="0"/>
              <a:t>LPD 30-48</a:t>
            </a:r>
          </a:p>
        </p:txBody>
      </p:sp>
      <p:pic>
        <p:nvPicPr>
          <p:cNvPr id="5" name="Afbeelding 4"/>
          <p:cNvPicPr>
            <a:picLocks noChangeAspect="1"/>
          </p:cNvPicPr>
          <p:nvPr/>
        </p:nvPicPr>
        <p:blipFill>
          <a:blip r:embed="rId4"/>
          <a:stretch>
            <a:fillRect/>
          </a:stretch>
        </p:blipFill>
        <p:spPr>
          <a:xfrm>
            <a:off x="7219665" y="457288"/>
            <a:ext cx="2661104" cy="1125852"/>
          </a:xfrm>
          <a:prstGeom prst="rect">
            <a:avLst/>
          </a:prstGeom>
          <a:ln w="31750">
            <a:solidFill>
              <a:schemeClr val="accent1">
                <a:shade val="50000"/>
              </a:schemeClr>
            </a:solidFill>
          </a:ln>
        </p:spPr>
      </p:pic>
      <p:pic>
        <p:nvPicPr>
          <p:cNvPr id="8" name="Afbeelding 7"/>
          <p:cNvPicPr>
            <a:picLocks noChangeAspect="1"/>
          </p:cNvPicPr>
          <p:nvPr/>
        </p:nvPicPr>
        <p:blipFill>
          <a:blip r:embed="rId5"/>
          <a:stretch>
            <a:fillRect/>
          </a:stretch>
        </p:blipFill>
        <p:spPr>
          <a:xfrm>
            <a:off x="10083026" y="232248"/>
            <a:ext cx="1997445" cy="1296301"/>
          </a:xfrm>
          <a:prstGeom prst="rect">
            <a:avLst/>
          </a:prstGeom>
        </p:spPr>
      </p:pic>
      <p:pic>
        <p:nvPicPr>
          <p:cNvPr id="4" name="Afbeelding 3"/>
          <p:cNvPicPr>
            <a:picLocks noChangeAspect="1"/>
          </p:cNvPicPr>
          <p:nvPr/>
        </p:nvPicPr>
        <p:blipFill>
          <a:blip r:embed="rId6"/>
          <a:stretch>
            <a:fillRect/>
          </a:stretch>
        </p:blipFill>
        <p:spPr>
          <a:xfrm>
            <a:off x="1685072" y="1353474"/>
            <a:ext cx="4374534" cy="657225"/>
          </a:xfrm>
          <a:prstGeom prst="rect">
            <a:avLst/>
          </a:prstGeom>
        </p:spPr>
      </p:pic>
      <p:pic>
        <p:nvPicPr>
          <p:cNvPr id="6" name="Afbeelding 5"/>
          <p:cNvPicPr>
            <a:picLocks noChangeAspect="1"/>
          </p:cNvPicPr>
          <p:nvPr/>
        </p:nvPicPr>
        <p:blipFill>
          <a:blip r:embed="rId7"/>
          <a:stretch>
            <a:fillRect/>
          </a:stretch>
        </p:blipFill>
        <p:spPr>
          <a:xfrm>
            <a:off x="1808684" y="2064437"/>
            <a:ext cx="5233562" cy="600075"/>
          </a:xfrm>
          <a:prstGeom prst="rect">
            <a:avLst/>
          </a:prstGeom>
        </p:spPr>
      </p:pic>
      <p:pic>
        <p:nvPicPr>
          <p:cNvPr id="7" name="Afbeelding 6"/>
          <p:cNvPicPr>
            <a:picLocks noChangeAspect="1"/>
          </p:cNvPicPr>
          <p:nvPr/>
        </p:nvPicPr>
        <p:blipFill>
          <a:blip r:embed="rId8"/>
          <a:stretch>
            <a:fillRect/>
          </a:stretch>
        </p:blipFill>
        <p:spPr>
          <a:xfrm>
            <a:off x="1831501" y="2755710"/>
            <a:ext cx="5538290" cy="609600"/>
          </a:xfrm>
          <a:prstGeom prst="rect">
            <a:avLst/>
          </a:prstGeom>
        </p:spPr>
      </p:pic>
      <p:sp>
        <p:nvSpPr>
          <p:cNvPr id="16" name="Zeshoek 15"/>
          <p:cNvSpPr/>
          <p:nvPr/>
        </p:nvSpPr>
        <p:spPr>
          <a:xfrm>
            <a:off x="348900" y="1925178"/>
            <a:ext cx="1207475" cy="977705"/>
          </a:xfrm>
          <a:prstGeom prst="hexagon">
            <a:avLst/>
          </a:prstGeom>
          <a:gradFill flip="none" rotWithShape="1">
            <a:gsLst>
              <a:gs pos="31000">
                <a:srgbClr val="81C624">
                  <a:lumMod val="97000"/>
                </a:srgbClr>
              </a:gs>
              <a:gs pos="71000">
                <a:schemeClr val="bg1">
                  <a:lumMod val="85000"/>
                </a:schemeClr>
              </a:gs>
              <a:gs pos="28000">
                <a:srgbClr val="BBBC50"/>
              </a:gs>
              <a:gs pos="20000">
                <a:schemeClr val="tx2">
                  <a:lumMod val="60000"/>
                  <a:lumOff val="40000"/>
                </a:schemeClr>
              </a:gs>
              <a:gs pos="59000">
                <a:schemeClr val="accent5">
                  <a:lumMod val="7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dirty="0">
                <a:solidFill>
                  <a:schemeClr val="bg1"/>
                </a:solidFill>
              </a:rPr>
              <a:t>Onderhouds- en diagnose technieken</a:t>
            </a:r>
          </a:p>
        </p:txBody>
      </p:sp>
      <p:pic>
        <p:nvPicPr>
          <p:cNvPr id="11" name="Afbeelding 10">
            <a:extLst>
              <a:ext uri="{FF2B5EF4-FFF2-40B4-BE49-F238E27FC236}">
                <a16:creationId xmlns:a16="http://schemas.microsoft.com/office/drawing/2014/main" id="{9EEAC7CD-20C8-44E3-ACD9-35E2B8795514}"/>
              </a:ext>
            </a:extLst>
          </p:cNvPr>
          <p:cNvPicPr>
            <a:picLocks noChangeAspect="1"/>
          </p:cNvPicPr>
          <p:nvPr/>
        </p:nvPicPr>
        <p:blipFill>
          <a:blip r:embed="rId9"/>
          <a:stretch>
            <a:fillRect/>
          </a:stretch>
        </p:blipFill>
        <p:spPr>
          <a:xfrm>
            <a:off x="7434373" y="3267848"/>
            <a:ext cx="3647375" cy="2858939"/>
          </a:xfrm>
          <a:prstGeom prst="rect">
            <a:avLst/>
          </a:prstGeom>
        </p:spPr>
      </p:pic>
      <p:pic>
        <p:nvPicPr>
          <p:cNvPr id="14" name="Afbeelding 13">
            <a:extLst>
              <a:ext uri="{FF2B5EF4-FFF2-40B4-BE49-F238E27FC236}">
                <a16:creationId xmlns:a16="http://schemas.microsoft.com/office/drawing/2014/main" id="{46F47745-0BBC-432D-A499-C4CDDB29D87A}"/>
              </a:ext>
            </a:extLst>
          </p:cNvPr>
          <p:cNvPicPr>
            <a:picLocks noChangeAspect="1"/>
          </p:cNvPicPr>
          <p:nvPr/>
        </p:nvPicPr>
        <p:blipFill>
          <a:blip r:embed="rId10"/>
          <a:stretch>
            <a:fillRect/>
          </a:stretch>
        </p:blipFill>
        <p:spPr>
          <a:xfrm>
            <a:off x="1499744" y="3799269"/>
            <a:ext cx="5738357" cy="2194750"/>
          </a:xfrm>
          <a:prstGeom prst="rect">
            <a:avLst/>
          </a:prstGeom>
        </p:spPr>
      </p:pic>
      <p:pic>
        <p:nvPicPr>
          <p:cNvPr id="17" name="Afbeelding 16">
            <a:extLst>
              <a:ext uri="{FF2B5EF4-FFF2-40B4-BE49-F238E27FC236}">
                <a16:creationId xmlns:a16="http://schemas.microsoft.com/office/drawing/2014/main" id="{18A0BCDC-73B3-49B9-8C14-AF2C5D23FA8A}"/>
              </a:ext>
            </a:extLst>
          </p:cNvPr>
          <p:cNvPicPr>
            <a:picLocks noChangeAspect="1"/>
          </p:cNvPicPr>
          <p:nvPr/>
        </p:nvPicPr>
        <p:blipFill>
          <a:blip r:embed="rId11"/>
          <a:stretch>
            <a:fillRect/>
          </a:stretch>
        </p:blipFill>
        <p:spPr>
          <a:xfrm>
            <a:off x="7644917" y="1921249"/>
            <a:ext cx="3647375" cy="1205180"/>
          </a:xfrm>
          <a:prstGeom prst="rect">
            <a:avLst/>
          </a:prstGeom>
        </p:spPr>
      </p:pic>
    </p:spTree>
    <p:extLst>
      <p:ext uri="{BB962C8B-B14F-4D97-AF65-F5344CB8AC3E}">
        <p14:creationId xmlns:p14="http://schemas.microsoft.com/office/powerpoint/2010/main" val="3838440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normAutofit/>
          </a:bodyPr>
          <a:lstStyle/>
          <a:p>
            <a:pPr algn="ctr"/>
            <a:r>
              <a:rPr lang="nl-NL" sz="2000" dirty="0"/>
              <a:t>Organisatievorm </a:t>
            </a:r>
            <a:r>
              <a:rPr lang="nl-NL" sz="2000"/>
              <a:t>– geïntegreerde aanleermethodiek </a:t>
            </a:r>
            <a:r>
              <a:rPr lang="nl-NL" sz="2000" dirty="0"/>
              <a:t>ontwikkelen gedragen door </a:t>
            </a:r>
            <a:br>
              <a:rPr lang="nl-NL" sz="2000" dirty="0"/>
            </a:br>
            <a:r>
              <a:rPr lang="nl-NL" sz="2000" dirty="0"/>
              <a:t>voltallig lerarenteam</a:t>
            </a:r>
            <a:endParaRPr lang="nl-NL" sz="2000" u="sng" dirty="0"/>
          </a:p>
        </p:txBody>
      </p:sp>
      <p:pic>
        <p:nvPicPr>
          <p:cNvPr id="21" name="Afbeelding 20">
            <a:extLst>
              <a:ext uri="{FF2B5EF4-FFF2-40B4-BE49-F238E27FC236}">
                <a16:creationId xmlns:a16="http://schemas.microsoft.com/office/drawing/2014/main" id="{5924FCBA-2D6C-4CB1-B37B-1BADCA74C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23" t="11001" r="11186" b="11383"/>
          <a:stretch/>
        </p:blipFill>
        <p:spPr>
          <a:xfrm>
            <a:off x="3519097" y="1505014"/>
            <a:ext cx="5722422" cy="4287668"/>
          </a:xfrm>
          <a:prstGeom prst="rect">
            <a:avLst/>
          </a:prstGeom>
        </p:spPr>
      </p:pic>
      <p:sp>
        <p:nvSpPr>
          <p:cNvPr id="4" name="Tekstvak 3"/>
          <p:cNvSpPr txBox="1"/>
          <p:nvPr/>
        </p:nvSpPr>
        <p:spPr>
          <a:xfrm rot="19498638">
            <a:off x="3918670" y="3105833"/>
            <a:ext cx="4600438" cy="646331"/>
          </a:xfrm>
          <a:prstGeom prst="rect">
            <a:avLst/>
          </a:prstGeom>
          <a:noFill/>
        </p:spPr>
        <p:txBody>
          <a:bodyPr wrap="square" rtlCol="0">
            <a:spAutoFit/>
          </a:bodyPr>
          <a:lstStyle/>
          <a:p>
            <a:r>
              <a:rPr lang="nl-BE" sz="3600" b="1" dirty="0"/>
              <a:t>Voertuigtechnieken</a:t>
            </a:r>
          </a:p>
        </p:txBody>
      </p:sp>
    </p:spTree>
    <p:extLst>
      <p:ext uri="{BB962C8B-B14F-4D97-AF65-F5344CB8AC3E}">
        <p14:creationId xmlns:p14="http://schemas.microsoft.com/office/powerpoint/2010/main" val="1327180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658C7BF-1354-4959-B879-ACAFABA48061}"/>
              </a:ext>
            </a:extLst>
          </p:cNvPr>
          <p:cNvSpPr>
            <a:spLocks noGrp="1"/>
          </p:cNvSpPr>
          <p:nvPr>
            <p:ph type="sldNum" sz="quarter" idx="11"/>
          </p:nvPr>
        </p:nvSpPr>
        <p:spPr/>
        <p:txBody>
          <a:bodyPr/>
          <a:lstStyle/>
          <a:p>
            <a:fld id="{189E3A5C-986B-47BE-8F96-3787467B82A8}" type="slidenum">
              <a:rPr lang="nl-BE" smtClean="0">
                <a:solidFill>
                  <a:prstClr val="white"/>
                </a:solidFill>
              </a:rPr>
              <a:pPr/>
              <a:t>46</a:t>
            </a:fld>
            <a:endParaRPr lang="nl-BE">
              <a:solidFill>
                <a:prstClr val="white"/>
              </a:solidFill>
            </a:endParaRPr>
          </a:p>
        </p:txBody>
      </p:sp>
      <p:pic>
        <p:nvPicPr>
          <p:cNvPr id="5" name="Afbeelding 5">
            <a:extLst>
              <a:ext uri="{FF2B5EF4-FFF2-40B4-BE49-F238E27FC236}">
                <a16:creationId xmlns:a16="http://schemas.microsoft.com/office/drawing/2014/main" id="{0D9A9E0D-CC36-4313-A27E-43F094F8E044}"/>
              </a:ext>
            </a:extLst>
          </p:cNvPr>
          <p:cNvPicPr>
            <a:picLocks noChangeAspect="1"/>
          </p:cNvPicPr>
          <p:nvPr/>
        </p:nvPicPr>
        <p:blipFill>
          <a:blip r:embed="rId3"/>
          <a:stretch>
            <a:fillRect/>
          </a:stretch>
        </p:blipFill>
        <p:spPr>
          <a:xfrm>
            <a:off x="356876" y="1469036"/>
            <a:ext cx="1609725" cy="1371600"/>
          </a:xfrm>
          <a:prstGeom prst="rect">
            <a:avLst/>
          </a:prstGeom>
        </p:spPr>
      </p:pic>
      <p:pic>
        <p:nvPicPr>
          <p:cNvPr id="6" name="Afbeelding 6">
            <a:extLst>
              <a:ext uri="{FF2B5EF4-FFF2-40B4-BE49-F238E27FC236}">
                <a16:creationId xmlns:a16="http://schemas.microsoft.com/office/drawing/2014/main" id="{93B3110B-5959-49A5-9595-265864714F79}"/>
              </a:ext>
            </a:extLst>
          </p:cNvPr>
          <p:cNvPicPr>
            <a:picLocks noChangeAspect="1"/>
          </p:cNvPicPr>
          <p:nvPr/>
        </p:nvPicPr>
        <p:blipFill>
          <a:blip r:embed="rId4"/>
          <a:stretch>
            <a:fillRect/>
          </a:stretch>
        </p:blipFill>
        <p:spPr>
          <a:xfrm>
            <a:off x="1061726" y="2326053"/>
            <a:ext cx="200025" cy="257175"/>
          </a:xfrm>
          <a:prstGeom prst="rect">
            <a:avLst/>
          </a:prstGeom>
        </p:spPr>
      </p:pic>
      <p:pic>
        <p:nvPicPr>
          <p:cNvPr id="8" name="Afbeelding 8">
            <a:extLst>
              <a:ext uri="{FF2B5EF4-FFF2-40B4-BE49-F238E27FC236}">
                <a16:creationId xmlns:a16="http://schemas.microsoft.com/office/drawing/2014/main" id="{6003B922-FD10-457D-92A2-8C2BB91E8033}"/>
              </a:ext>
            </a:extLst>
          </p:cNvPr>
          <p:cNvPicPr>
            <a:picLocks noChangeAspect="1"/>
          </p:cNvPicPr>
          <p:nvPr/>
        </p:nvPicPr>
        <p:blipFill>
          <a:blip r:embed="rId5"/>
          <a:stretch>
            <a:fillRect/>
          </a:stretch>
        </p:blipFill>
        <p:spPr>
          <a:xfrm>
            <a:off x="356876" y="2868118"/>
            <a:ext cx="1609725" cy="1371600"/>
          </a:xfrm>
          <a:prstGeom prst="rect">
            <a:avLst/>
          </a:prstGeom>
        </p:spPr>
      </p:pic>
      <p:pic>
        <p:nvPicPr>
          <p:cNvPr id="9" name="Afbeelding 9">
            <a:extLst>
              <a:ext uri="{FF2B5EF4-FFF2-40B4-BE49-F238E27FC236}">
                <a16:creationId xmlns:a16="http://schemas.microsoft.com/office/drawing/2014/main" id="{4CF45EA2-AC59-4BE2-8196-361ABFBEAAA8}"/>
              </a:ext>
            </a:extLst>
          </p:cNvPr>
          <p:cNvPicPr>
            <a:picLocks noChangeAspect="1"/>
          </p:cNvPicPr>
          <p:nvPr/>
        </p:nvPicPr>
        <p:blipFill>
          <a:blip r:embed="rId6"/>
          <a:stretch>
            <a:fillRect/>
          </a:stretch>
        </p:blipFill>
        <p:spPr>
          <a:xfrm>
            <a:off x="356876" y="4274930"/>
            <a:ext cx="1609725" cy="1381125"/>
          </a:xfrm>
          <a:prstGeom prst="rect">
            <a:avLst/>
          </a:prstGeom>
        </p:spPr>
      </p:pic>
      <p:sp>
        <p:nvSpPr>
          <p:cNvPr id="23" name="Zeshoek 22">
            <a:extLst>
              <a:ext uri="{FF2B5EF4-FFF2-40B4-BE49-F238E27FC236}">
                <a16:creationId xmlns:a16="http://schemas.microsoft.com/office/drawing/2014/main" id="{8812E658-5735-474D-A765-F513E1D485B2}"/>
              </a:ext>
            </a:extLst>
          </p:cNvPr>
          <p:cNvSpPr/>
          <p:nvPr/>
        </p:nvSpPr>
        <p:spPr>
          <a:xfrm>
            <a:off x="5063147" y="2424753"/>
            <a:ext cx="1956735" cy="158787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Zeshoek 19">
            <a:extLst>
              <a:ext uri="{FF2B5EF4-FFF2-40B4-BE49-F238E27FC236}">
                <a16:creationId xmlns:a16="http://schemas.microsoft.com/office/drawing/2014/main" id="{D5C6D93A-DE39-4102-9FC8-9C6FDB9EB76F}"/>
              </a:ext>
            </a:extLst>
          </p:cNvPr>
          <p:cNvSpPr/>
          <p:nvPr/>
        </p:nvSpPr>
        <p:spPr>
          <a:xfrm>
            <a:off x="1439267" y="170063"/>
            <a:ext cx="1261672" cy="1061803"/>
          </a:xfrm>
          <a:prstGeom prst="hexagon">
            <a:avLst/>
          </a:prstGeom>
          <a:ln>
            <a:solidFill>
              <a:srgbClr val="00B05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00B050"/>
                </a:solidFill>
              </a:rPr>
              <a:t>… een oplossing bedenken voor de onderzoeksvraag</a:t>
            </a:r>
          </a:p>
        </p:txBody>
      </p:sp>
      <p:sp>
        <p:nvSpPr>
          <p:cNvPr id="25" name="Zeshoek 24">
            <a:extLst>
              <a:ext uri="{FF2B5EF4-FFF2-40B4-BE49-F238E27FC236}">
                <a16:creationId xmlns:a16="http://schemas.microsoft.com/office/drawing/2014/main" id="{58099BD4-9412-4A64-B507-FF7184D5D7F9}"/>
              </a:ext>
            </a:extLst>
          </p:cNvPr>
          <p:cNvSpPr/>
          <p:nvPr/>
        </p:nvSpPr>
        <p:spPr>
          <a:xfrm>
            <a:off x="2629778" y="3964497"/>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 multimeter gebruikenom I, R, U correct op te meten.</a:t>
            </a:r>
          </a:p>
        </p:txBody>
      </p:sp>
      <p:sp>
        <p:nvSpPr>
          <p:cNvPr id="26" name="Zeshoek 25">
            <a:extLst>
              <a:ext uri="{FF2B5EF4-FFF2-40B4-BE49-F238E27FC236}">
                <a16:creationId xmlns:a16="http://schemas.microsoft.com/office/drawing/2014/main" id="{427D6FCF-9E72-4D1D-8C3F-85A259E7C01F}"/>
              </a:ext>
            </a:extLst>
          </p:cNvPr>
          <p:cNvSpPr/>
          <p:nvPr/>
        </p:nvSpPr>
        <p:spPr>
          <a:xfrm>
            <a:off x="3760611" y="1885731"/>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dirty="0">
                <a:solidFill>
                  <a:srgbClr val="2A19A7"/>
                </a:solidFill>
                <a:ea typeface="+mn-lt"/>
                <a:cs typeface="+mn-lt"/>
              </a:rPr>
              <a:t>LPD 45 De LL  </a:t>
            </a:r>
            <a:endParaRPr lang="nl-NL" sz="1000" dirty="0">
              <a:solidFill>
                <a:srgbClr val="2A19A7"/>
              </a:solidFill>
              <a:ea typeface="+mn-lt"/>
              <a:cs typeface="+mn-lt"/>
            </a:endParaRPr>
          </a:p>
          <a:p>
            <a:pPr algn="ctr"/>
            <a:r>
              <a:rPr lang="en-US" sz="1000" dirty="0">
                <a:solidFill>
                  <a:srgbClr val="2A19A7"/>
                </a:solidFill>
                <a:ea typeface="+mn-lt"/>
                <a:cs typeface="+mn-lt"/>
              </a:rPr>
              <a:t>realiseren </a:t>
            </a:r>
          </a:p>
          <a:p>
            <a:pPr algn="ctr"/>
            <a:r>
              <a:rPr lang="en-US" sz="1000" dirty="0">
                <a:solidFill>
                  <a:srgbClr val="2A19A7"/>
                </a:solidFill>
                <a:ea typeface="+mn-lt"/>
                <a:cs typeface="+mn-lt"/>
              </a:rPr>
              <a:t>elektronische schakelingen</a:t>
            </a:r>
            <a:endParaRPr lang="nl-NL" sz="1000" dirty="0">
              <a:solidFill>
                <a:srgbClr val="2A19A7"/>
              </a:solidFill>
              <a:ea typeface="+mn-lt"/>
              <a:cs typeface="+mn-lt"/>
            </a:endParaRPr>
          </a:p>
          <a:p>
            <a:pPr algn="ctr"/>
            <a:endParaRPr lang="nl-NL" sz="1000" b="1" dirty="0">
              <a:solidFill>
                <a:srgbClr val="2A19A7"/>
              </a:solidFill>
            </a:endParaRPr>
          </a:p>
        </p:txBody>
      </p:sp>
      <p:sp>
        <p:nvSpPr>
          <p:cNvPr id="28" name="Zeshoek 27">
            <a:extLst>
              <a:ext uri="{FF2B5EF4-FFF2-40B4-BE49-F238E27FC236}">
                <a16:creationId xmlns:a16="http://schemas.microsoft.com/office/drawing/2014/main" id="{2CAC9B5A-3EFC-41C5-BE10-29EE491239EA}"/>
              </a:ext>
            </a:extLst>
          </p:cNvPr>
          <p:cNvSpPr/>
          <p:nvPr/>
        </p:nvSpPr>
        <p:spPr>
          <a:xfrm>
            <a:off x="2679085" y="1365202"/>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  logische poorten program-meren</a:t>
            </a:r>
          </a:p>
        </p:txBody>
      </p:sp>
      <p:pic>
        <p:nvPicPr>
          <p:cNvPr id="24" name="Afbeelding 23"/>
          <p:cNvPicPr>
            <a:picLocks noChangeAspect="1"/>
          </p:cNvPicPr>
          <p:nvPr/>
        </p:nvPicPr>
        <p:blipFill>
          <a:blip r:embed="rId7"/>
          <a:stretch>
            <a:fillRect/>
          </a:stretch>
        </p:blipFill>
        <p:spPr>
          <a:xfrm>
            <a:off x="10194462" y="232248"/>
            <a:ext cx="1886009" cy="1223981"/>
          </a:xfrm>
          <a:prstGeom prst="rect">
            <a:avLst/>
          </a:prstGeom>
        </p:spPr>
      </p:pic>
      <p:pic>
        <p:nvPicPr>
          <p:cNvPr id="3" name="Afbeelding 2"/>
          <p:cNvPicPr>
            <a:picLocks noChangeAspect="1"/>
          </p:cNvPicPr>
          <p:nvPr/>
        </p:nvPicPr>
        <p:blipFill>
          <a:blip r:embed="rId8"/>
          <a:stretch>
            <a:fillRect/>
          </a:stretch>
        </p:blipFill>
        <p:spPr>
          <a:xfrm>
            <a:off x="5301223" y="465604"/>
            <a:ext cx="3095625" cy="1543050"/>
          </a:xfrm>
          <a:prstGeom prst="rect">
            <a:avLst/>
          </a:prstGeom>
        </p:spPr>
      </p:pic>
      <p:pic>
        <p:nvPicPr>
          <p:cNvPr id="4" name="Afbeelding 3"/>
          <p:cNvPicPr>
            <a:picLocks noChangeAspect="1"/>
          </p:cNvPicPr>
          <p:nvPr/>
        </p:nvPicPr>
        <p:blipFill>
          <a:blip r:embed="rId9"/>
          <a:stretch>
            <a:fillRect/>
          </a:stretch>
        </p:blipFill>
        <p:spPr>
          <a:xfrm>
            <a:off x="7990915" y="1766886"/>
            <a:ext cx="3390900" cy="1952625"/>
          </a:xfrm>
          <a:prstGeom prst="rect">
            <a:avLst/>
          </a:prstGeom>
        </p:spPr>
      </p:pic>
      <p:pic>
        <p:nvPicPr>
          <p:cNvPr id="11" name="Afbeelding 10"/>
          <p:cNvPicPr>
            <a:picLocks noChangeAspect="1"/>
          </p:cNvPicPr>
          <p:nvPr/>
        </p:nvPicPr>
        <p:blipFill>
          <a:blip r:embed="rId10"/>
          <a:stretch>
            <a:fillRect/>
          </a:stretch>
        </p:blipFill>
        <p:spPr>
          <a:xfrm>
            <a:off x="7978028" y="3862947"/>
            <a:ext cx="3524250" cy="2009775"/>
          </a:xfrm>
          <a:prstGeom prst="rect">
            <a:avLst/>
          </a:prstGeom>
        </p:spPr>
      </p:pic>
      <p:pic>
        <p:nvPicPr>
          <p:cNvPr id="13" name="Afbeelding 12"/>
          <p:cNvPicPr>
            <a:picLocks noChangeAspect="1"/>
          </p:cNvPicPr>
          <p:nvPr/>
        </p:nvPicPr>
        <p:blipFill>
          <a:blip r:embed="rId11"/>
          <a:stretch>
            <a:fillRect/>
          </a:stretch>
        </p:blipFill>
        <p:spPr>
          <a:xfrm>
            <a:off x="4155141" y="4679172"/>
            <a:ext cx="3588683" cy="1613210"/>
          </a:xfrm>
          <a:prstGeom prst="rect">
            <a:avLst/>
          </a:prstGeom>
        </p:spPr>
      </p:pic>
      <p:sp>
        <p:nvSpPr>
          <p:cNvPr id="16" name="Rechthoek: afgeronde hoeken 15"/>
          <p:cNvSpPr/>
          <p:nvPr/>
        </p:nvSpPr>
        <p:spPr>
          <a:xfrm>
            <a:off x="4182036" y="6131860"/>
            <a:ext cx="1519518" cy="2554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t>Knipperlicht </a:t>
            </a:r>
            <a:r>
              <a:rPr lang="nl-BE" sz="900" dirty="0" err="1"/>
              <a:t>LED’s</a:t>
            </a:r>
            <a:endParaRPr lang="nl-BE" sz="900" dirty="0"/>
          </a:p>
        </p:txBody>
      </p:sp>
      <p:sp>
        <p:nvSpPr>
          <p:cNvPr id="27" name="Rechthoek: afgeronde hoeken 26"/>
          <p:cNvSpPr/>
          <p:nvPr/>
        </p:nvSpPr>
        <p:spPr>
          <a:xfrm>
            <a:off x="7933765" y="3845859"/>
            <a:ext cx="1909482" cy="88750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Rechthoek: afgeronde hoeken 29"/>
          <p:cNvSpPr/>
          <p:nvPr/>
        </p:nvSpPr>
        <p:spPr>
          <a:xfrm>
            <a:off x="9714156" y="3525820"/>
            <a:ext cx="1519518" cy="2554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err="1"/>
              <a:t>Arduino</a:t>
            </a:r>
            <a:endParaRPr lang="nl-BE" sz="900" dirty="0"/>
          </a:p>
        </p:txBody>
      </p:sp>
      <p:pic>
        <p:nvPicPr>
          <p:cNvPr id="7" name="Afbeelding 6"/>
          <p:cNvPicPr>
            <a:picLocks noChangeAspect="1"/>
          </p:cNvPicPr>
          <p:nvPr/>
        </p:nvPicPr>
        <p:blipFill>
          <a:blip r:embed="rId12"/>
          <a:stretch>
            <a:fillRect/>
          </a:stretch>
        </p:blipFill>
        <p:spPr>
          <a:xfrm>
            <a:off x="10152529" y="5149925"/>
            <a:ext cx="1411942" cy="1223981"/>
          </a:xfrm>
          <a:prstGeom prst="rect">
            <a:avLst/>
          </a:prstGeom>
        </p:spPr>
      </p:pic>
      <p:pic>
        <p:nvPicPr>
          <p:cNvPr id="10" name="Afbeelding 9"/>
          <p:cNvPicPr>
            <a:picLocks noChangeAspect="1"/>
          </p:cNvPicPr>
          <p:nvPr/>
        </p:nvPicPr>
        <p:blipFill>
          <a:blip r:embed="rId13"/>
          <a:stretch>
            <a:fillRect/>
          </a:stretch>
        </p:blipFill>
        <p:spPr>
          <a:xfrm>
            <a:off x="6844553" y="1639417"/>
            <a:ext cx="781889" cy="988361"/>
          </a:xfrm>
          <a:prstGeom prst="rect">
            <a:avLst/>
          </a:prstGeom>
        </p:spPr>
      </p:pic>
      <p:pic>
        <p:nvPicPr>
          <p:cNvPr id="12" name="Afbeelding 11"/>
          <p:cNvPicPr>
            <a:picLocks noChangeAspect="1"/>
          </p:cNvPicPr>
          <p:nvPr/>
        </p:nvPicPr>
        <p:blipFill>
          <a:blip r:embed="rId14"/>
          <a:stretch>
            <a:fillRect/>
          </a:stretch>
        </p:blipFill>
        <p:spPr>
          <a:xfrm>
            <a:off x="7059706" y="2837758"/>
            <a:ext cx="937091" cy="1018746"/>
          </a:xfrm>
          <a:prstGeom prst="rect">
            <a:avLst/>
          </a:prstGeom>
        </p:spPr>
      </p:pic>
      <p:pic>
        <p:nvPicPr>
          <p:cNvPr id="15" name="Afbeelding 14"/>
          <p:cNvPicPr>
            <a:picLocks noChangeAspect="1"/>
          </p:cNvPicPr>
          <p:nvPr/>
        </p:nvPicPr>
        <p:blipFill>
          <a:blip r:embed="rId15"/>
          <a:stretch>
            <a:fillRect/>
          </a:stretch>
        </p:blipFill>
        <p:spPr>
          <a:xfrm>
            <a:off x="5438619" y="2615545"/>
            <a:ext cx="1205790" cy="1240959"/>
          </a:xfrm>
          <a:prstGeom prst="rect">
            <a:avLst/>
          </a:prstGeom>
        </p:spPr>
      </p:pic>
      <p:sp>
        <p:nvSpPr>
          <p:cNvPr id="29" name="Zeshoek 28"/>
          <p:cNvSpPr/>
          <p:nvPr/>
        </p:nvSpPr>
        <p:spPr>
          <a:xfrm>
            <a:off x="3739992" y="3285122"/>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dirty="0">
                <a:solidFill>
                  <a:srgbClr val="2A19A7"/>
                </a:solidFill>
                <a:ea typeface="+mn-lt"/>
                <a:cs typeface="+mn-lt"/>
              </a:rPr>
              <a:t>LPD 43 De LL  </a:t>
            </a:r>
            <a:endParaRPr lang="nl-NL" sz="1000" dirty="0">
              <a:solidFill>
                <a:srgbClr val="2A19A7"/>
              </a:solidFill>
              <a:ea typeface="+mn-lt"/>
              <a:cs typeface="+mn-lt"/>
            </a:endParaRPr>
          </a:p>
          <a:p>
            <a:pPr algn="ctr"/>
            <a:r>
              <a:rPr lang="en-US" sz="1000" dirty="0">
                <a:solidFill>
                  <a:srgbClr val="2A19A7"/>
                </a:solidFill>
                <a:ea typeface="+mn-lt"/>
                <a:cs typeface="+mn-lt"/>
              </a:rPr>
              <a:t>Realiseren elektrische schakelingen volgens schema en Technische documentatie ifv VT</a:t>
            </a:r>
            <a:endParaRPr lang="nl-NL" sz="1000" b="1" dirty="0">
              <a:solidFill>
                <a:srgbClr val="2A19A7"/>
              </a:solidFill>
            </a:endParaRPr>
          </a:p>
        </p:txBody>
      </p:sp>
      <p:sp>
        <p:nvSpPr>
          <p:cNvPr id="31" name="Rechthoek: afgeronde hoeken 30"/>
          <p:cNvSpPr/>
          <p:nvPr/>
        </p:nvSpPr>
        <p:spPr>
          <a:xfrm>
            <a:off x="8032378" y="1483660"/>
            <a:ext cx="2147046" cy="2510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t>Stuur- </a:t>
            </a:r>
            <a:r>
              <a:rPr lang="nl-BE" sz="900" dirty="0" err="1"/>
              <a:t>vermogenkring</a:t>
            </a:r>
            <a:endParaRPr lang="nl-BE" sz="900" dirty="0"/>
          </a:p>
        </p:txBody>
      </p:sp>
      <p:sp>
        <p:nvSpPr>
          <p:cNvPr id="35" name="Zeshoek 34"/>
          <p:cNvSpPr/>
          <p:nvPr/>
        </p:nvSpPr>
        <p:spPr>
          <a:xfrm>
            <a:off x="2634260" y="2645789"/>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 stroom-kringen maken en aanpassen</a:t>
            </a:r>
          </a:p>
        </p:txBody>
      </p:sp>
      <p:sp>
        <p:nvSpPr>
          <p:cNvPr id="17" name="Rechthoek: afgeronde hoeken 16"/>
          <p:cNvSpPr/>
          <p:nvPr/>
        </p:nvSpPr>
        <p:spPr>
          <a:xfrm>
            <a:off x="2847819" y="628753"/>
            <a:ext cx="2590800" cy="5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Project:</a:t>
            </a:r>
          </a:p>
          <a:p>
            <a:pPr algn="ctr"/>
            <a:r>
              <a:rPr lang="nl-BE" sz="1400" dirty="0"/>
              <a:t> De extra power koelbox </a:t>
            </a:r>
          </a:p>
        </p:txBody>
      </p:sp>
      <p:pic>
        <p:nvPicPr>
          <p:cNvPr id="18" name="Afbeelding 17">
            <a:extLst>
              <a:ext uri="{FF2B5EF4-FFF2-40B4-BE49-F238E27FC236}">
                <a16:creationId xmlns:a16="http://schemas.microsoft.com/office/drawing/2014/main" id="{7C2136A6-44FE-4219-8964-9B59AC582C9E}"/>
              </a:ext>
            </a:extLst>
          </p:cNvPr>
          <p:cNvPicPr>
            <a:picLocks noChangeAspect="1"/>
          </p:cNvPicPr>
          <p:nvPr/>
        </p:nvPicPr>
        <p:blipFill>
          <a:blip r:embed="rId16"/>
          <a:stretch>
            <a:fillRect/>
          </a:stretch>
        </p:blipFill>
        <p:spPr>
          <a:xfrm>
            <a:off x="2574503" y="5159636"/>
            <a:ext cx="1018575" cy="1187725"/>
          </a:xfrm>
          <a:prstGeom prst="rect">
            <a:avLst/>
          </a:prstGeom>
        </p:spPr>
      </p:pic>
      <p:pic>
        <p:nvPicPr>
          <p:cNvPr id="21" name="Afbeelding 20">
            <a:extLst>
              <a:ext uri="{FF2B5EF4-FFF2-40B4-BE49-F238E27FC236}">
                <a16:creationId xmlns:a16="http://schemas.microsoft.com/office/drawing/2014/main" id="{78446DDB-B961-4AEB-88D8-A3BF4D70B423}"/>
              </a:ext>
            </a:extLst>
          </p:cNvPr>
          <p:cNvPicPr>
            <a:picLocks noChangeAspect="1"/>
          </p:cNvPicPr>
          <p:nvPr/>
        </p:nvPicPr>
        <p:blipFill>
          <a:blip r:embed="rId17"/>
          <a:stretch>
            <a:fillRect/>
          </a:stretch>
        </p:blipFill>
        <p:spPr>
          <a:xfrm>
            <a:off x="5378821" y="4099557"/>
            <a:ext cx="1411943" cy="479528"/>
          </a:xfrm>
          <a:prstGeom prst="rect">
            <a:avLst/>
          </a:prstGeom>
        </p:spPr>
      </p:pic>
      <p:sp>
        <p:nvSpPr>
          <p:cNvPr id="33" name="Tekstvak 32">
            <a:extLst>
              <a:ext uri="{FF2B5EF4-FFF2-40B4-BE49-F238E27FC236}">
                <a16:creationId xmlns:a16="http://schemas.microsoft.com/office/drawing/2014/main" id="{1BA7F596-28C2-4A58-99C2-268B34400FB7}"/>
              </a:ext>
            </a:extLst>
          </p:cNvPr>
          <p:cNvSpPr txBox="1"/>
          <p:nvPr/>
        </p:nvSpPr>
        <p:spPr>
          <a:xfrm>
            <a:off x="2765055" y="109383"/>
            <a:ext cx="7493042" cy="400110"/>
          </a:xfrm>
          <a:prstGeom prst="rect">
            <a:avLst/>
          </a:prstGeom>
          <a:noFill/>
        </p:spPr>
        <p:txBody>
          <a:bodyPr wrap="square">
            <a:spAutoFit/>
          </a:bodyPr>
          <a:lstStyle/>
          <a:p>
            <a:pPr marL="0" indent="0">
              <a:buFont typeface="Arial" panose="020B0604020202020204" pitchFamily="34" charset="0"/>
              <a:buNone/>
            </a:pPr>
            <a:r>
              <a:rPr lang="nl-BE" sz="1000" b="0" i="0" kern="1200" dirty="0">
                <a:solidFill>
                  <a:srgbClr val="00B050"/>
                </a:solidFill>
                <a:effectLst/>
                <a:latin typeface="+mn-lt"/>
                <a:ea typeface="+mn-ea"/>
                <a:cs typeface="+mn-cs"/>
              </a:rPr>
              <a:t>Op welke manier kunnen we een stroomkring aanpassen om meerdere verbruikers op een veilige manier aan te sluiten op een multifunctionele autolader? Welke invloed heeft het vermogen op het totale circuit van het voertuig? ( Niet draaiende motor ) </a:t>
            </a:r>
            <a:endParaRPr lang="nl-BE" sz="1000" dirty="0">
              <a:solidFill>
                <a:srgbClr val="00B050"/>
              </a:solidFill>
            </a:endParaRPr>
          </a:p>
        </p:txBody>
      </p:sp>
    </p:spTree>
    <p:extLst>
      <p:ext uri="{BB962C8B-B14F-4D97-AF65-F5344CB8AC3E}">
        <p14:creationId xmlns:p14="http://schemas.microsoft.com/office/powerpoint/2010/main" val="3798463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47</a:t>
            </a:fld>
            <a:endParaRPr lang="nl-BE">
              <a:solidFill>
                <a:prstClr val="white"/>
              </a:solidFill>
            </a:endParaRPr>
          </a:p>
        </p:txBody>
      </p:sp>
      <p:sp>
        <p:nvSpPr>
          <p:cNvPr id="4" name="Zeshoek 3">
            <a:extLst>
              <a:ext uri="{FF2B5EF4-FFF2-40B4-BE49-F238E27FC236}">
                <a16:creationId xmlns:a16="http://schemas.microsoft.com/office/drawing/2014/main" id="{A170DA66-6D57-4A35-8A9A-392C51F1B16D}"/>
              </a:ext>
            </a:extLst>
          </p:cNvPr>
          <p:cNvSpPr/>
          <p:nvPr/>
        </p:nvSpPr>
        <p:spPr>
          <a:xfrm>
            <a:off x="823757" y="1165483"/>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dirty="0">
                <a:solidFill>
                  <a:srgbClr val="2A19A7"/>
                </a:solidFill>
                <a:ea typeface="+mn-lt"/>
                <a:cs typeface="+mn-lt"/>
              </a:rPr>
              <a:t>LPD 34 De LL gebruiken machines, gereedschap en meet-</a:t>
            </a:r>
            <a:r>
              <a:rPr lang="en-US" sz="1000" dirty="0" err="1">
                <a:solidFill>
                  <a:srgbClr val="2A19A7"/>
                </a:solidFill>
                <a:ea typeface="+mn-lt"/>
                <a:cs typeface="+mn-lt"/>
              </a:rPr>
              <a:t>instrumenten</a:t>
            </a:r>
            <a:r>
              <a:rPr lang="en-US" sz="1000" dirty="0">
                <a:solidFill>
                  <a:srgbClr val="2A19A7"/>
                </a:solidFill>
                <a:ea typeface="+mn-lt"/>
                <a:cs typeface="+mn-lt"/>
              </a:rPr>
              <a:t> ifv opdracht  </a:t>
            </a:r>
          </a:p>
        </p:txBody>
      </p:sp>
      <p:sp>
        <p:nvSpPr>
          <p:cNvPr id="6" name="Zeshoek 5">
            <a:extLst>
              <a:ext uri="{FF2B5EF4-FFF2-40B4-BE49-F238E27FC236}">
                <a16:creationId xmlns:a16="http://schemas.microsoft.com/office/drawing/2014/main" id="{28B84945-4AEC-467D-9FB0-4783CCE53A71}"/>
              </a:ext>
            </a:extLst>
          </p:cNvPr>
          <p:cNvSpPr/>
          <p:nvPr/>
        </p:nvSpPr>
        <p:spPr>
          <a:xfrm>
            <a:off x="823757" y="2489614"/>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dirty="0">
                <a:solidFill>
                  <a:srgbClr val="2A19A7"/>
                </a:solidFill>
                <a:ea typeface="+mn-lt"/>
                <a:cs typeface="+mn-lt"/>
              </a:rPr>
              <a:t>LPD 35 De LL lezen en tekenen met tekensoftware technische </a:t>
            </a:r>
            <a:r>
              <a:rPr lang="en-US" sz="1000" dirty="0" err="1">
                <a:solidFill>
                  <a:srgbClr val="2A19A7"/>
                </a:solidFill>
                <a:ea typeface="+mn-lt"/>
                <a:cs typeface="+mn-lt"/>
              </a:rPr>
              <a:t>tekeningen</a:t>
            </a:r>
            <a:r>
              <a:rPr lang="en-US" sz="1000" dirty="0">
                <a:solidFill>
                  <a:srgbClr val="2A19A7"/>
                </a:solidFill>
                <a:ea typeface="+mn-lt"/>
                <a:cs typeface="+mn-lt"/>
              </a:rPr>
              <a:t> </a:t>
            </a:r>
          </a:p>
          <a:p>
            <a:pPr algn="ctr"/>
            <a:endParaRPr lang="nl-NL" sz="1000" b="1" dirty="0">
              <a:solidFill>
                <a:srgbClr val="2A19A7"/>
              </a:solidFill>
            </a:endParaRPr>
          </a:p>
        </p:txBody>
      </p:sp>
      <p:sp>
        <p:nvSpPr>
          <p:cNvPr id="8" name="Zeshoek 7">
            <a:extLst>
              <a:ext uri="{FF2B5EF4-FFF2-40B4-BE49-F238E27FC236}">
                <a16:creationId xmlns:a16="http://schemas.microsoft.com/office/drawing/2014/main" id="{0FD11649-C51B-4256-8086-1E7846864E85}"/>
              </a:ext>
            </a:extLst>
          </p:cNvPr>
          <p:cNvSpPr/>
          <p:nvPr/>
        </p:nvSpPr>
        <p:spPr>
          <a:xfrm>
            <a:off x="823757" y="3826237"/>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dirty="0">
                <a:solidFill>
                  <a:srgbClr val="2A19A7"/>
                </a:solidFill>
                <a:ea typeface="+mn-lt"/>
                <a:cs typeface="+mn-lt"/>
              </a:rPr>
              <a:t>LPD 33 De LL analyseren de opdracht </a:t>
            </a:r>
          </a:p>
          <a:p>
            <a:pPr algn="ctr"/>
            <a:endParaRPr lang="nl-NL" sz="1000" b="1" dirty="0">
              <a:solidFill>
                <a:srgbClr val="2A19A7"/>
              </a:solidFill>
            </a:endParaRPr>
          </a:p>
        </p:txBody>
      </p:sp>
      <p:sp>
        <p:nvSpPr>
          <p:cNvPr id="21" name="Zeshoek 20">
            <a:extLst>
              <a:ext uri="{FF2B5EF4-FFF2-40B4-BE49-F238E27FC236}">
                <a16:creationId xmlns:a16="http://schemas.microsoft.com/office/drawing/2014/main" id="{47FA2E02-1FE5-4532-A96A-416CD6CAFCA4}"/>
              </a:ext>
            </a:extLst>
          </p:cNvPr>
          <p:cNvSpPr/>
          <p:nvPr/>
        </p:nvSpPr>
        <p:spPr>
          <a:xfrm>
            <a:off x="8766200" y="1165482"/>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dirty="0">
                <a:solidFill>
                  <a:srgbClr val="2A19A7"/>
                </a:solidFill>
                <a:ea typeface="+mn-lt"/>
                <a:cs typeface="+mn-lt"/>
              </a:rPr>
              <a:t>LPD 2 De LL analyseren  technische systemen adhv verschillende STEM-</a:t>
            </a:r>
            <a:r>
              <a:rPr lang="en-US" sz="1000" dirty="0" err="1">
                <a:solidFill>
                  <a:srgbClr val="2A19A7"/>
                </a:solidFill>
                <a:ea typeface="+mn-lt"/>
                <a:cs typeface="+mn-lt"/>
              </a:rPr>
              <a:t>concepten</a:t>
            </a:r>
            <a:endParaRPr lang="en-US" sz="1000" dirty="0">
              <a:solidFill>
                <a:srgbClr val="2A19A7"/>
              </a:solidFill>
              <a:ea typeface="+mn-lt"/>
              <a:cs typeface="+mn-lt"/>
            </a:endParaRPr>
          </a:p>
          <a:p>
            <a:pPr algn="ctr"/>
            <a:endParaRPr lang="nl-NL" sz="1000" b="1" dirty="0">
              <a:solidFill>
                <a:srgbClr val="2A19A7"/>
              </a:solidFill>
            </a:endParaRPr>
          </a:p>
        </p:txBody>
      </p:sp>
      <p:sp>
        <p:nvSpPr>
          <p:cNvPr id="25" name="Zeshoek 24">
            <a:extLst>
              <a:ext uri="{FF2B5EF4-FFF2-40B4-BE49-F238E27FC236}">
                <a16:creationId xmlns:a16="http://schemas.microsoft.com/office/drawing/2014/main" id="{530FAEA0-13AB-45B2-ABB6-E987359B3513}"/>
              </a:ext>
            </a:extLst>
          </p:cNvPr>
          <p:cNvSpPr/>
          <p:nvPr/>
        </p:nvSpPr>
        <p:spPr>
          <a:xfrm>
            <a:off x="2708733" y="3730773"/>
            <a:ext cx="135486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 een tekening lezen en  aanpassen </a:t>
            </a:r>
          </a:p>
        </p:txBody>
      </p:sp>
      <p:sp>
        <p:nvSpPr>
          <p:cNvPr id="27" name="Zeshoek 26">
            <a:extLst>
              <a:ext uri="{FF2B5EF4-FFF2-40B4-BE49-F238E27FC236}">
                <a16:creationId xmlns:a16="http://schemas.microsoft.com/office/drawing/2014/main" id="{0D472B7D-7D77-40A6-B57C-2A81F67A8724}"/>
              </a:ext>
            </a:extLst>
          </p:cNvPr>
          <p:cNvSpPr/>
          <p:nvPr/>
        </p:nvSpPr>
        <p:spPr>
          <a:xfrm>
            <a:off x="2716617" y="2555557"/>
            <a:ext cx="1354862" cy="1109272"/>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 de onderdelen van een remsysteem monteren.</a:t>
            </a:r>
          </a:p>
        </p:txBody>
      </p:sp>
      <p:sp>
        <p:nvSpPr>
          <p:cNvPr id="29" name="Zeshoek 28">
            <a:extLst>
              <a:ext uri="{FF2B5EF4-FFF2-40B4-BE49-F238E27FC236}">
                <a16:creationId xmlns:a16="http://schemas.microsoft.com/office/drawing/2014/main" id="{5D467AB0-3900-4AAF-B7E4-F1975F4F6892}"/>
              </a:ext>
            </a:extLst>
          </p:cNvPr>
          <p:cNvSpPr/>
          <p:nvPr/>
        </p:nvSpPr>
        <p:spPr>
          <a:xfrm>
            <a:off x="2690405" y="4868313"/>
            <a:ext cx="1391518" cy="1109272"/>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a:t>
            </a:r>
          </a:p>
          <a:p>
            <a:pPr algn="ctr"/>
            <a:r>
              <a:rPr lang="nl-NL" sz="1000" b="1" dirty="0">
                <a:solidFill>
                  <a:srgbClr val="FF0000"/>
                </a:solidFill>
              </a:rPr>
              <a:t>een werk-volgorde opstellen </a:t>
            </a:r>
          </a:p>
        </p:txBody>
      </p:sp>
      <p:sp>
        <p:nvSpPr>
          <p:cNvPr id="34" name="Zeshoek 33">
            <a:extLst>
              <a:ext uri="{FF2B5EF4-FFF2-40B4-BE49-F238E27FC236}">
                <a16:creationId xmlns:a16="http://schemas.microsoft.com/office/drawing/2014/main" id="{78F304AC-B155-46C7-B5FA-98BAF5879A73}"/>
              </a:ext>
            </a:extLst>
          </p:cNvPr>
          <p:cNvSpPr/>
          <p:nvPr/>
        </p:nvSpPr>
        <p:spPr>
          <a:xfrm>
            <a:off x="10467945" y="294348"/>
            <a:ext cx="1513847" cy="1180930"/>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dirty="0">
                <a:solidFill>
                  <a:srgbClr val="FF0000"/>
                </a:solidFill>
              </a:rPr>
              <a:t>… technisch evoluerende systemen analyseren in diverse contexten</a:t>
            </a:r>
          </a:p>
        </p:txBody>
      </p:sp>
      <p:pic>
        <p:nvPicPr>
          <p:cNvPr id="7" name="Afbeelding 6">
            <a:extLst>
              <a:ext uri="{FF2B5EF4-FFF2-40B4-BE49-F238E27FC236}">
                <a16:creationId xmlns:a16="http://schemas.microsoft.com/office/drawing/2014/main" id="{33E61841-C7C5-42B8-BAF8-FC1FDA448F5D}"/>
              </a:ext>
            </a:extLst>
          </p:cNvPr>
          <p:cNvPicPr>
            <a:picLocks noChangeAspect="1"/>
          </p:cNvPicPr>
          <p:nvPr/>
        </p:nvPicPr>
        <p:blipFill>
          <a:blip r:embed="rId3"/>
          <a:stretch>
            <a:fillRect/>
          </a:stretch>
        </p:blipFill>
        <p:spPr>
          <a:xfrm>
            <a:off x="4582748" y="2662158"/>
            <a:ext cx="3337394" cy="2137230"/>
          </a:xfrm>
          <a:prstGeom prst="rect">
            <a:avLst/>
          </a:prstGeom>
        </p:spPr>
      </p:pic>
      <p:pic>
        <p:nvPicPr>
          <p:cNvPr id="18" name="Afbeelding 17">
            <a:extLst>
              <a:ext uri="{FF2B5EF4-FFF2-40B4-BE49-F238E27FC236}">
                <a16:creationId xmlns:a16="http://schemas.microsoft.com/office/drawing/2014/main" id="{A9DFA128-A1FE-4F32-B920-B0A56FA769B4}"/>
              </a:ext>
            </a:extLst>
          </p:cNvPr>
          <p:cNvPicPr>
            <a:picLocks noChangeAspect="1"/>
          </p:cNvPicPr>
          <p:nvPr/>
        </p:nvPicPr>
        <p:blipFill>
          <a:blip r:embed="rId4"/>
          <a:stretch>
            <a:fillRect/>
          </a:stretch>
        </p:blipFill>
        <p:spPr>
          <a:xfrm>
            <a:off x="6688102" y="3305774"/>
            <a:ext cx="1202946" cy="1464842"/>
          </a:xfrm>
          <a:prstGeom prst="rect">
            <a:avLst/>
          </a:prstGeom>
        </p:spPr>
      </p:pic>
      <p:pic>
        <p:nvPicPr>
          <p:cNvPr id="22" name="Afbeelding 21">
            <a:extLst>
              <a:ext uri="{FF2B5EF4-FFF2-40B4-BE49-F238E27FC236}">
                <a16:creationId xmlns:a16="http://schemas.microsoft.com/office/drawing/2014/main" id="{65849DF1-DC4F-41FF-A569-DF3C3CD9A5F7}"/>
              </a:ext>
            </a:extLst>
          </p:cNvPr>
          <p:cNvPicPr>
            <a:picLocks noChangeAspect="1"/>
          </p:cNvPicPr>
          <p:nvPr/>
        </p:nvPicPr>
        <p:blipFill>
          <a:blip r:embed="rId5"/>
          <a:stretch>
            <a:fillRect/>
          </a:stretch>
        </p:blipFill>
        <p:spPr>
          <a:xfrm>
            <a:off x="4582748" y="1190868"/>
            <a:ext cx="2050205" cy="1340639"/>
          </a:xfrm>
          <a:prstGeom prst="rect">
            <a:avLst/>
          </a:prstGeom>
        </p:spPr>
      </p:pic>
      <p:pic>
        <p:nvPicPr>
          <p:cNvPr id="26" name="Afbeelding 25">
            <a:extLst>
              <a:ext uri="{FF2B5EF4-FFF2-40B4-BE49-F238E27FC236}">
                <a16:creationId xmlns:a16="http://schemas.microsoft.com/office/drawing/2014/main" id="{62F2F3FE-B80B-4B9C-94E3-BD2803B220C8}"/>
              </a:ext>
            </a:extLst>
          </p:cNvPr>
          <p:cNvPicPr>
            <a:picLocks noChangeAspect="1"/>
          </p:cNvPicPr>
          <p:nvPr/>
        </p:nvPicPr>
        <p:blipFill>
          <a:blip r:embed="rId6"/>
          <a:stretch>
            <a:fillRect/>
          </a:stretch>
        </p:blipFill>
        <p:spPr>
          <a:xfrm>
            <a:off x="8685806" y="4418140"/>
            <a:ext cx="2863101" cy="1943312"/>
          </a:xfrm>
          <a:prstGeom prst="rect">
            <a:avLst/>
          </a:prstGeom>
        </p:spPr>
      </p:pic>
      <p:pic>
        <p:nvPicPr>
          <p:cNvPr id="30" name="Afbeelding 29">
            <a:extLst>
              <a:ext uri="{FF2B5EF4-FFF2-40B4-BE49-F238E27FC236}">
                <a16:creationId xmlns:a16="http://schemas.microsoft.com/office/drawing/2014/main" id="{7F2CC457-ADDA-4E39-BCA6-AB0429EB8F23}"/>
              </a:ext>
            </a:extLst>
          </p:cNvPr>
          <p:cNvPicPr>
            <a:picLocks noChangeAspect="1"/>
          </p:cNvPicPr>
          <p:nvPr/>
        </p:nvPicPr>
        <p:blipFill>
          <a:blip r:embed="rId7"/>
          <a:stretch>
            <a:fillRect/>
          </a:stretch>
        </p:blipFill>
        <p:spPr>
          <a:xfrm>
            <a:off x="7214355" y="256087"/>
            <a:ext cx="1411574" cy="990551"/>
          </a:xfrm>
          <a:prstGeom prst="rect">
            <a:avLst/>
          </a:prstGeom>
        </p:spPr>
      </p:pic>
      <p:sp>
        <p:nvSpPr>
          <p:cNvPr id="35" name="Rechthoek: afgeronde hoeken 34">
            <a:extLst>
              <a:ext uri="{FF2B5EF4-FFF2-40B4-BE49-F238E27FC236}">
                <a16:creationId xmlns:a16="http://schemas.microsoft.com/office/drawing/2014/main" id="{22EA7BF4-3005-4685-8E4C-2B2E9A925F8D}"/>
              </a:ext>
            </a:extLst>
          </p:cNvPr>
          <p:cNvSpPr/>
          <p:nvPr/>
        </p:nvSpPr>
        <p:spPr>
          <a:xfrm>
            <a:off x="2847819" y="628753"/>
            <a:ext cx="2590800" cy="593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Project: Top end force</a:t>
            </a:r>
          </a:p>
          <a:p>
            <a:pPr algn="ctr"/>
            <a:r>
              <a:rPr lang="nl-BE" sz="1400" dirty="0"/>
              <a:t> Hydraulisch remsysteem </a:t>
            </a:r>
          </a:p>
        </p:txBody>
      </p:sp>
      <p:pic>
        <p:nvPicPr>
          <p:cNvPr id="36" name="Afbeelding 35">
            <a:extLst>
              <a:ext uri="{FF2B5EF4-FFF2-40B4-BE49-F238E27FC236}">
                <a16:creationId xmlns:a16="http://schemas.microsoft.com/office/drawing/2014/main" id="{EE286AE8-6CAD-4F63-9086-4B8F1F25233D}"/>
              </a:ext>
            </a:extLst>
          </p:cNvPr>
          <p:cNvPicPr>
            <a:picLocks noChangeAspect="1"/>
          </p:cNvPicPr>
          <p:nvPr/>
        </p:nvPicPr>
        <p:blipFill>
          <a:blip r:embed="rId8"/>
          <a:stretch>
            <a:fillRect/>
          </a:stretch>
        </p:blipFill>
        <p:spPr>
          <a:xfrm>
            <a:off x="8685806" y="161413"/>
            <a:ext cx="1323339" cy="871617"/>
          </a:xfrm>
          <a:prstGeom prst="rect">
            <a:avLst/>
          </a:prstGeom>
        </p:spPr>
      </p:pic>
      <p:pic>
        <p:nvPicPr>
          <p:cNvPr id="42" name="Afbeelding 41">
            <a:extLst>
              <a:ext uri="{FF2B5EF4-FFF2-40B4-BE49-F238E27FC236}">
                <a16:creationId xmlns:a16="http://schemas.microsoft.com/office/drawing/2014/main" id="{4B6A9EFE-F559-4337-A237-E667D821DD09}"/>
              </a:ext>
            </a:extLst>
          </p:cNvPr>
          <p:cNvPicPr>
            <a:picLocks noChangeAspect="1"/>
          </p:cNvPicPr>
          <p:nvPr/>
        </p:nvPicPr>
        <p:blipFill>
          <a:blip r:embed="rId9"/>
          <a:stretch>
            <a:fillRect/>
          </a:stretch>
        </p:blipFill>
        <p:spPr>
          <a:xfrm>
            <a:off x="6810115" y="1469704"/>
            <a:ext cx="1237052" cy="1061803"/>
          </a:xfrm>
          <a:prstGeom prst="rect">
            <a:avLst/>
          </a:prstGeom>
        </p:spPr>
      </p:pic>
      <p:pic>
        <p:nvPicPr>
          <p:cNvPr id="43" name="Afbeelding 9">
            <a:extLst>
              <a:ext uri="{FF2B5EF4-FFF2-40B4-BE49-F238E27FC236}">
                <a16:creationId xmlns:a16="http://schemas.microsoft.com/office/drawing/2014/main" id="{9A64D7F2-8AD0-4E4D-9DEE-6B046A5CFA3C}"/>
              </a:ext>
            </a:extLst>
          </p:cNvPr>
          <p:cNvPicPr>
            <a:picLocks noChangeAspect="1"/>
          </p:cNvPicPr>
          <p:nvPr/>
        </p:nvPicPr>
        <p:blipFill>
          <a:blip r:embed="rId10"/>
          <a:stretch>
            <a:fillRect/>
          </a:stretch>
        </p:blipFill>
        <p:spPr>
          <a:xfrm>
            <a:off x="2698289" y="1295707"/>
            <a:ext cx="1391519" cy="1193907"/>
          </a:xfrm>
          <a:prstGeom prst="rect">
            <a:avLst/>
          </a:prstGeom>
        </p:spPr>
      </p:pic>
      <p:pic>
        <p:nvPicPr>
          <p:cNvPr id="50" name="Afbeelding 49">
            <a:extLst>
              <a:ext uri="{FF2B5EF4-FFF2-40B4-BE49-F238E27FC236}">
                <a16:creationId xmlns:a16="http://schemas.microsoft.com/office/drawing/2014/main" id="{BEEC1199-10AB-4ED8-99FA-17D77965B9A0}"/>
              </a:ext>
            </a:extLst>
          </p:cNvPr>
          <p:cNvPicPr>
            <a:picLocks noChangeAspect="1"/>
          </p:cNvPicPr>
          <p:nvPr/>
        </p:nvPicPr>
        <p:blipFill>
          <a:blip r:embed="rId11"/>
          <a:stretch>
            <a:fillRect/>
          </a:stretch>
        </p:blipFill>
        <p:spPr>
          <a:xfrm>
            <a:off x="8837509" y="2627337"/>
            <a:ext cx="2235468" cy="1704543"/>
          </a:xfrm>
          <a:prstGeom prst="rect">
            <a:avLst/>
          </a:prstGeom>
        </p:spPr>
      </p:pic>
      <p:pic>
        <p:nvPicPr>
          <p:cNvPr id="52" name="Afbeelding 51">
            <a:extLst>
              <a:ext uri="{FF2B5EF4-FFF2-40B4-BE49-F238E27FC236}">
                <a16:creationId xmlns:a16="http://schemas.microsoft.com/office/drawing/2014/main" id="{FD6BD68E-26D1-45DE-9E97-DD6B15098B58}"/>
              </a:ext>
            </a:extLst>
          </p:cNvPr>
          <p:cNvPicPr>
            <a:picLocks noChangeAspect="1"/>
          </p:cNvPicPr>
          <p:nvPr/>
        </p:nvPicPr>
        <p:blipFill>
          <a:blip r:embed="rId12"/>
          <a:stretch>
            <a:fillRect/>
          </a:stretch>
        </p:blipFill>
        <p:spPr>
          <a:xfrm rot="10800000" flipV="1">
            <a:off x="4338066" y="5087908"/>
            <a:ext cx="4106485" cy="972348"/>
          </a:xfrm>
          <a:prstGeom prst="rect">
            <a:avLst/>
          </a:prstGeom>
        </p:spPr>
      </p:pic>
      <p:pic>
        <p:nvPicPr>
          <p:cNvPr id="54" name="Afbeelding 53">
            <a:extLst>
              <a:ext uri="{FF2B5EF4-FFF2-40B4-BE49-F238E27FC236}">
                <a16:creationId xmlns:a16="http://schemas.microsoft.com/office/drawing/2014/main" id="{A742FFE9-8622-40CD-9094-705830A6E6B5}"/>
              </a:ext>
            </a:extLst>
          </p:cNvPr>
          <p:cNvPicPr>
            <a:picLocks noChangeAspect="1"/>
          </p:cNvPicPr>
          <p:nvPr/>
        </p:nvPicPr>
        <p:blipFill>
          <a:blip r:embed="rId13"/>
          <a:stretch>
            <a:fillRect/>
          </a:stretch>
        </p:blipFill>
        <p:spPr>
          <a:xfrm>
            <a:off x="87370" y="5190782"/>
            <a:ext cx="2482407" cy="1003470"/>
          </a:xfrm>
          <a:prstGeom prst="rect">
            <a:avLst/>
          </a:prstGeom>
        </p:spPr>
      </p:pic>
    </p:spTree>
    <p:extLst>
      <p:ext uri="{BB962C8B-B14F-4D97-AF65-F5344CB8AC3E}">
        <p14:creationId xmlns:p14="http://schemas.microsoft.com/office/powerpoint/2010/main" val="17029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21" grpId="0" animBg="1"/>
      <p:bldP spid="25" grpId="0" animBg="1"/>
      <p:bldP spid="27" grpId="0" animBg="1"/>
      <p:bldP spid="29"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hidden="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pPr>
              <a:spcAft>
                <a:spcPts val="600"/>
              </a:spcAft>
            </a:pPr>
            <a:fld id="{189E3A5C-986B-47BE-8F96-3787467B82A8}" type="slidenum">
              <a:rPr lang="nl-BE" smtClean="0">
                <a:solidFill>
                  <a:prstClr val="white"/>
                </a:solidFill>
              </a:rPr>
              <a:pPr>
                <a:spcAft>
                  <a:spcPts val="600"/>
                </a:spcAft>
              </a:pPr>
              <a:t>48</a:t>
            </a:fld>
            <a:endParaRPr lang="nl-BE">
              <a:solidFill>
                <a:prstClr val="white"/>
              </a:solidFill>
            </a:endParaRPr>
          </a:p>
        </p:txBody>
      </p:sp>
      <p:pic>
        <p:nvPicPr>
          <p:cNvPr id="26" name="Afbeelding 25">
            <a:extLst>
              <a:ext uri="{FF2B5EF4-FFF2-40B4-BE49-F238E27FC236}">
                <a16:creationId xmlns:a16="http://schemas.microsoft.com/office/drawing/2014/main" id="{2279155E-0A07-4607-BC2D-0D183250CF88}"/>
              </a:ext>
            </a:extLst>
          </p:cNvPr>
          <p:cNvPicPr>
            <a:picLocks noChangeAspect="1"/>
          </p:cNvPicPr>
          <p:nvPr/>
        </p:nvPicPr>
        <p:blipFill>
          <a:blip r:embed="rId2"/>
          <a:stretch>
            <a:fillRect/>
          </a:stretch>
        </p:blipFill>
        <p:spPr>
          <a:xfrm>
            <a:off x="5094484" y="0"/>
            <a:ext cx="7097516" cy="3817951"/>
          </a:xfrm>
          <a:prstGeom prst="rect">
            <a:avLst/>
          </a:prstGeom>
        </p:spPr>
      </p:pic>
      <p:pic>
        <p:nvPicPr>
          <p:cNvPr id="29" name="Afbeelding 28">
            <a:extLst>
              <a:ext uri="{FF2B5EF4-FFF2-40B4-BE49-F238E27FC236}">
                <a16:creationId xmlns:a16="http://schemas.microsoft.com/office/drawing/2014/main" id="{5B78F363-C343-4F99-BF22-10C8AAEFAB89}"/>
              </a:ext>
            </a:extLst>
          </p:cNvPr>
          <p:cNvPicPr>
            <a:picLocks noChangeAspect="1"/>
          </p:cNvPicPr>
          <p:nvPr/>
        </p:nvPicPr>
        <p:blipFill>
          <a:blip r:embed="rId3"/>
          <a:stretch>
            <a:fillRect/>
          </a:stretch>
        </p:blipFill>
        <p:spPr>
          <a:xfrm>
            <a:off x="0" y="3535039"/>
            <a:ext cx="5094484" cy="3322961"/>
          </a:xfrm>
          <a:prstGeom prst="rect">
            <a:avLst/>
          </a:prstGeom>
        </p:spPr>
      </p:pic>
      <p:pic>
        <p:nvPicPr>
          <p:cNvPr id="31" name="Afbeelding 30">
            <a:extLst>
              <a:ext uri="{FF2B5EF4-FFF2-40B4-BE49-F238E27FC236}">
                <a16:creationId xmlns:a16="http://schemas.microsoft.com/office/drawing/2014/main" id="{75C22135-DE0A-4F62-8A61-F85427B40492}"/>
              </a:ext>
            </a:extLst>
          </p:cNvPr>
          <p:cNvPicPr>
            <a:picLocks noChangeAspect="1"/>
          </p:cNvPicPr>
          <p:nvPr/>
        </p:nvPicPr>
        <p:blipFill>
          <a:blip r:embed="rId4"/>
          <a:stretch>
            <a:fillRect/>
          </a:stretch>
        </p:blipFill>
        <p:spPr>
          <a:xfrm>
            <a:off x="5094484" y="3734177"/>
            <a:ext cx="7097516" cy="3123823"/>
          </a:xfrm>
          <a:prstGeom prst="rect">
            <a:avLst/>
          </a:prstGeom>
        </p:spPr>
      </p:pic>
      <p:pic>
        <p:nvPicPr>
          <p:cNvPr id="33" name="Afbeelding 32">
            <a:extLst>
              <a:ext uri="{FF2B5EF4-FFF2-40B4-BE49-F238E27FC236}">
                <a16:creationId xmlns:a16="http://schemas.microsoft.com/office/drawing/2014/main" id="{EF3D928F-886A-4CD0-8F5A-434691D00074}"/>
              </a:ext>
            </a:extLst>
          </p:cNvPr>
          <p:cNvPicPr>
            <a:picLocks noChangeAspect="1"/>
          </p:cNvPicPr>
          <p:nvPr/>
        </p:nvPicPr>
        <p:blipFill>
          <a:blip r:embed="rId5"/>
          <a:stretch>
            <a:fillRect/>
          </a:stretch>
        </p:blipFill>
        <p:spPr>
          <a:xfrm>
            <a:off x="0" y="0"/>
            <a:ext cx="5094484" cy="3734177"/>
          </a:xfrm>
          <a:prstGeom prst="rect">
            <a:avLst/>
          </a:prstGeom>
        </p:spPr>
      </p:pic>
      <p:pic>
        <p:nvPicPr>
          <p:cNvPr id="24" name="Afbeelding 23">
            <a:extLst>
              <a:ext uri="{FF2B5EF4-FFF2-40B4-BE49-F238E27FC236}">
                <a16:creationId xmlns:a16="http://schemas.microsoft.com/office/drawing/2014/main" id="{26350137-A33B-4EC2-858F-4B357B7F5381}"/>
              </a:ext>
            </a:extLst>
          </p:cNvPr>
          <p:cNvPicPr>
            <a:picLocks noChangeAspect="1"/>
          </p:cNvPicPr>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431058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B2CF45-95F5-7F42-B1DE-9578ED4A6740}"/>
              </a:ext>
            </a:extLst>
          </p:cNvPr>
          <p:cNvSpPr>
            <a:spLocks noGrp="1"/>
          </p:cNvSpPr>
          <p:nvPr>
            <p:ph type="sldNum" sz="quarter" idx="11"/>
          </p:nvPr>
        </p:nvSpPr>
        <p:spPr/>
        <p:txBody>
          <a:bodyPr/>
          <a:lstStyle/>
          <a:p>
            <a:fld id="{189E3A5C-986B-47BE-8F96-3787467B82A8}" type="slidenum">
              <a:rPr lang="nl-BE" smtClean="0">
                <a:solidFill>
                  <a:prstClr val="white"/>
                </a:solidFill>
              </a:rPr>
              <a:pPr/>
              <a:t>49</a:t>
            </a:fld>
            <a:endParaRPr lang="nl-BE">
              <a:solidFill>
                <a:prstClr val="white"/>
              </a:solidFill>
            </a:endParaRPr>
          </a:p>
        </p:txBody>
      </p:sp>
    </p:spTree>
    <p:extLst>
      <p:ext uri="{BB962C8B-B14F-4D97-AF65-F5344CB8AC3E}">
        <p14:creationId xmlns:p14="http://schemas.microsoft.com/office/powerpoint/2010/main" val="39672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A661A6F-DDC7-42E3-9CF0-5A9D32029BE2}"/>
              </a:ext>
            </a:extLst>
          </p:cNvPr>
          <p:cNvSpPr>
            <a:spLocks noGrp="1"/>
          </p:cNvSpPr>
          <p:nvPr>
            <p:ph type="title"/>
          </p:nvPr>
        </p:nvSpPr>
        <p:spPr/>
        <p:txBody>
          <a:bodyPr>
            <a:normAutofit/>
          </a:bodyPr>
          <a:lstStyle/>
          <a:p>
            <a:r>
              <a:rPr lang="nl-BE" dirty="0">
                <a:solidFill>
                  <a:schemeClr val="tx2">
                    <a:lumMod val="75000"/>
                  </a:schemeClr>
                </a:solidFill>
              </a:rPr>
              <a:t>Beschrijving studierichtingprofiel</a:t>
            </a:r>
          </a:p>
        </p:txBody>
      </p:sp>
      <p:sp>
        <p:nvSpPr>
          <p:cNvPr id="4" name="Tijdelijke aanduiding voor dianummer 3">
            <a:extLst>
              <a:ext uri="{FF2B5EF4-FFF2-40B4-BE49-F238E27FC236}">
                <a16:creationId xmlns:a16="http://schemas.microsoft.com/office/drawing/2014/main" id="{F3598EF5-333F-478D-AA39-DEBFDDAC8C5E}"/>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a:solidFill>
                <a:prstClr val="white"/>
              </a:solidFill>
            </a:endParaRPr>
          </a:p>
        </p:txBody>
      </p:sp>
      <p:sp>
        <p:nvSpPr>
          <p:cNvPr id="8" name="Tijdelijke aanduiding voor inhoud 7">
            <a:extLst>
              <a:ext uri="{FF2B5EF4-FFF2-40B4-BE49-F238E27FC236}">
                <a16:creationId xmlns:a16="http://schemas.microsoft.com/office/drawing/2014/main" id="{AD3AC898-038D-469C-BB8B-B3C09BC97702}"/>
              </a:ext>
            </a:extLst>
          </p:cNvPr>
          <p:cNvSpPr>
            <a:spLocks noGrp="1"/>
          </p:cNvSpPr>
          <p:nvPr>
            <p:ph idx="1"/>
          </p:nvPr>
        </p:nvSpPr>
        <p:spPr>
          <a:xfrm>
            <a:off x="1679510" y="1152734"/>
            <a:ext cx="9902891" cy="5349666"/>
          </a:xfrm>
        </p:spPr>
        <p:txBody>
          <a:bodyPr>
            <a:noAutofit/>
          </a:bodyPr>
          <a:lstStyle/>
          <a:p>
            <a:pPr marL="0" indent="0">
              <a:spcAft>
                <a:spcPts val="1500"/>
              </a:spcAft>
              <a:buNone/>
            </a:pPr>
            <a:r>
              <a:rPr lang="nl-NL" sz="1900" dirty="0"/>
              <a:t>Voertuigtechnieken is een technologische en </a:t>
            </a:r>
            <a:r>
              <a:rPr lang="nl-NL" sz="1900" b="1" dirty="0">
                <a:solidFill>
                  <a:srgbClr val="FF8414"/>
                </a:solidFill>
              </a:rPr>
              <a:t>theoretisch-praktische studierichting</a:t>
            </a:r>
            <a:r>
              <a:rPr lang="nl-NL" sz="1900" dirty="0">
                <a:solidFill>
                  <a:srgbClr val="FF8414"/>
                </a:solidFill>
              </a:rPr>
              <a:t> </a:t>
            </a:r>
            <a:r>
              <a:rPr lang="nl-NL" sz="1900" dirty="0"/>
              <a:t>in de </a:t>
            </a:r>
            <a:r>
              <a:rPr lang="nl-NL" sz="1900" b="1" dirty="0">
                <a:solidFill>
                  <a:srgbClr val="FF8414"/>
                </a:solidFill>
              </a:rPr>
              <a:t>dubbele finaliteit D/A</a:t>
            </a:r>
            <a:r>
              <a:rPr lang="nl-NL" sz="1900" dirty="0"/>
              <a:t>. </a:t>
            </a:r>
          </a:p>
          <a:p>
            <a:pPr marL="0" indent="0">
              <a:spcAft>
                <a:spcPts val="1500"/>
              </a:spcAft>
              <a:buNone/>
            </a:pPr>
            <a:r>
              <a:rPr lang="nl-NL" sz="1900" dirty="0"/>
              <a:t>De leerlingen ontwikkelen </a:t>
            </a:r>
            <a:r>
              <a:rPr lang="nl-NL" sz="1900" b="1" dirty="0">
                <a:solidFill>
                  <a:srgbClr val="FF8414"/>
                </a:solidFill>
              </a:rPr>
              <a:t>onderzoekend</a:t>
            </a:r>
            <a:r>
              <a:rPr lang="nl-NL" sz="1900" dirty="0">
                <a:solidFill>
                  <a:srgbClr val="FF8414"/>
                </a:solidFill>
              </a:rPr>
              <a:t> </a:t>
            </a:r>
            <a:r>
              <a:rPr lang="nl-NL" sz="1900" b="1" dirty="0">
                <a:solidFill>
                  <a:srgbClr val="FF8414"/>
                </a:solidFill>
              </a:rPr>
              <a:t>en</a:t>
            </a:r>
            <a:r>
              <a:rPr lang="nl-NL" sz="1900" dirty="0">
                <a:solidFill>
                  <a:srgbClr val="FF8414"/>
                </a:solidFill>
              </a:rPr>
              <a:t> </a:t>
            </a:r>
            <a:r>
              <a:rPr lang="nl-NL" sz="1900" b="1" dirty="0">
                <a:solidFill>
                  <a:srgbClr val="FF8414"/>
                </a:solidFill>
              </a:rPr>
              <a:t>contextgericht</a:t>
            </a:r>
            <a:r>
              <a:rPr lang="nl-NL" sz="1900" dirty="0">
                <a:solidFill>
                  <a:srgbClr val="FF8414"/>
                </a:solidFill>
              </a:rPr>
              <a:t> </a:t>
            </a:r>
            <a:r>
              <a:rPr lang="nl-NL" sz="1900" dirty="0"/>
              <a:t>inzichten in de toegepaste wiskunde en wetenschappen: elektriciteit-elektronica, mechanica, hydrostatica en thermodynamica. </a:t>
            </a:r>
          </a:p>
          <a:p>
            <a:pPr marL="0" indent="0">
              <a:spcAft>
                <a:spcPts val="1500"/>
              </a:spcAft>
              <a:buNone/>
            </a:pPr>
            <a:r>
              <a:rPr lang="nl-NL" sz="1900" dirty="0"/>
              <a:t>Ze denken in functie van het proces en zijn </a:t>
            </a:r>
            <a:r>
              <a:rPr lang="nl-NL" sz="1900" b="1" dirty="0">
                <a:solidFill>
                  <a:srgbClr val="FF8414"/>
                </a:solidFill>
              </a:rPr>
              <a:t>technologisch vaardig </a:t>
            </a:r>
            <a:r>
              <a:rPr lang="nl-NL" sz="1900" dirty="0"/>
              <a:t>in</a:t>
            </a:r>
          </a:p>
          <a:p>
            <a:pPr marL="0">
              <a:spcBef>
                <a:spcPts val="0"/>
              </a:spcBef>
              <a:spcAft>
                <a:spcPts val="600"/>
              </a:spcAft>
            </a:pPr>
            <a:r>
              <a:rPr lang="nl-NL" sz="1700" dirty="0"/>
              <a:t>auto-elektriciteit</a:t>
            </a:r>
          </a:p>
          <a:p>
            <a:pPr marL="0">
              <a:spcBef>
                <a:spcPts val="0"/>
              </a:spcBef>
              <a:spcAft>
                <a:spcPts val="600"/>
              </a:spcAft>
            </a:pPr>
            <a:r>
              <a:rPr lang="nl-NL" sz="1700" dirty="0"/>
              <a:t>programmeerbare sturingen</a:t>
            </a:r>
          </a:p>
          <a:p>
            <a:pPr marL="0">
              <a:spcBef>
                <a:spcPts val="0"/>
              </a:spcBef>
              <a:spcAft>
                <a:spcPts val="600"/>
              </a:spcAft>
            </a:pPr>
            <a:r>
              <a:rPr lang="nl-NL" sz="1700" dirty="0"/>
              <a:t>elektropneumatica</a:t>
            </a:r>
          </a:p>
          <a:p>
            <a:pPr marL="0">
              <a:spcBef>
                <a:spcPts val="0"/>
              </a:spcBef>
              <a:spcAft>
                <a:spcPts val="600"/>
              </a:spcAft>
            </a:pPr>
            <a:r>
              <a:rPr lang="nl-NL" sz="1700" dirty="0"/>
              <a:t>elektrohyraulica</a:t>
            </a:r>
          </a:p>
          <a:p>
            <a:pPr marL="0">
              <a:spcBef>
                <a:spcPts val="0"/>
              </a:spcBef>
              <a:spcAft>
                <a:spcPts val="600"/>
              </a:spcAft>
            </a:pPr>
            <a:r>
              <a:rPr lang="nl-NL" sz="1700" dirty="0"/>
              <a:t>(de)montage technieken</a:t>
            </a:r>
          </a:p>
          <a:p>
            <a:pPr marL="0">
              <a:spcBef>
                <a:spcPts val="0"/>
              </a:spcBef>
              <a:spcAft>
                <a:spcPts val="600"/>
              </a:spcAft>
            </a:pPr>
            <a:r>
              <a:rPr lang="nl-NL" sz="1700" dirty="0"/>
              <a:t>onderhouds- en diagnosetechnieken in een context van voertuigen</a:t>
            </a:r>
            <a:r>
              <a:rPr lang="nl-BE" sz="1700" dirty="0"/>
              <a:t> </a:t>
            </a:r>
          </a:p>
        </p:txBody>
      </p:sp>
      <p:sp>
        <p:nvSpPr>
          <p:cNvPr id="6" name="Rechthoek 5"/>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4270042686"/>
      </p:ext>
    </p:extLst>
  </p:cSld>
  <p:clrMapOvr>
    <a:masterClrMapping/>
  </p:clrMapOvr>
  <mc:AlternateContent xmlns:mc="http://schemas.openxmlformats.org/markup-compatibility/2006" xmlns:p14="http://schemas.microsoft.com/office/powerpoint/2010/main">
    <mc:Choice Requires="p14">
      <p:transition spd="slow" p14:dur="3400" advTm="56022">
        <p14:reveal/>
      </p:transition>
    </mc:Choice>
    <mc:Fallback xmlns="">
      <p:transition spd="slow" advTm="56022">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4BB8C0-A230-F749-A319-FB0864B4F160}"/>
              </a:ext>
            </a:extLst>
          </p:cNvPr>
          <p:cNvSpPr>
            <a:spLocks noGrp="1"/>
          </p:cNvSpPr>
          <p:nvPr>
            <p:ph type="title"/>
          </p:nvPr>
        </p:nvSpPr>
        <p:spPr>
          <a:xfrm>
            <a:off x="1537145" y="2857500"/>
            <a:ext cx="7476225" cy="1143000"/>
          </a:xfrm>
        </p:spPr>
        <p:txBody>
          <a:bodyPr>
            <a:normAutofit/>
          </a:bodyPr>
          <a:lstStyle/>
          <a:p>
            <a:r>
              <a:rPr lang="nl-BE"/>
              <a:t>Bedankt en tot binnenkort in één van onze vervolgsessies.</a:t>
            </a:r>
          </a:p>
        </p:txBody>
      </p:sp>
      <p:sp>
        <p:nvSpPr>
          <p:cNvPr id="4" name="Tekstvak 3">
            <a:extLst>
              <a:ext uri="{FF2B5EF4-FFF2-40B4-BE49-F238E27FC236}">
                <a16:creationId xmlns:a16="http://schemas.microsoft.com/office/drawing/2014/main" id="{6BFA0087-861A-9345-BF88-B4542BB854D7}"/>
              </a:ext>
            </a:extLst>
          </p:cNvPr>
          <p:cNvSpPr txBox="1"/>
          <p:nvPr/>
        </p:nvSpPr>
        <p:spPr>
          <a:xfrm>
            <a:off x="6492240" y="6202680"/>
            <a:ext cx="4803623" cy="369332"/>
          </a:xfrm>
          <a:prstGeom prst="rect">
            <a:avLst/>
          </a:prstGeom>
          <a:noFill/>
        </p:spPr>
        <p:txBody>
          <a:bodyPr wrap="none" rtlCol="0">
            <a:spAutoFit/>
          </a:bodyPr>
          <a:lstStyle/>
          <a:p>
            <a:r>
              <a:rPr lang="nl-BE">
                <a:solidFill>
                  <a:schemeClr val="bg1"/>
                </a:solidFill>
              </a:rPr>
              <a:t>Pedagogische begeleiding mechanica-elektriciteit</a:t>
            </a:r>
          </a:p>
        </p:txBody>
      </p:sp>
    </p:spTree>
    <p:extLst>
      <p:ext uri="{BB962C8B-B14F-4D97-AF65-F5344CB8AC3E}">
        <p14:creationId xmlns:p14="http://schemas.microsoft.com/office/powerpoint/2010/main" val="240750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468FF-166D-834C-B682-60410EB8E4E9}"/>
              </a:ext>
            </a:extLst>
          </p:cNvPr>
          <p:cNvSpPr>
            <a:spLocks noGrp="1"/>
          </p:cNvSpPr>
          <p:nvPr>
            <p:ph type="title"/>
          </p:nvPr>
        </p:nvSpPr>
        <p:spPr>
          <a:xfrm>
            <a:off x="1535130" y="286670"/>
            <a:ext cx="9902891" cy="1143000"/>
          </a:xfrm>
        </p:spPr>
        <p:txBody>
          <a:bodyPr/>
          <a:lstStyle/>
          <a:p>
            <a:r>
              <a:rPr lang="nl-BE" dirty="0"/>
              <a:t>Het leerplan Voertuigtechnieken - modellessentabel</a:t>
            </a:r>
          </a:p>
        </p:txBody>
      </p:sp>
      <p:sp>
        <p:nvSpPr>
          <p:cNvPr id="4" name="Tijdelijke aanduiding voor dianummer 3">
            <a:extLst>
              <a:ext uri="{FF2B5EF4-FFF2-40B4-BE49-F238E27FC236}">
                <a16:creationId xmlns:a16="http://schemas.microsoft.com/office/drawing/2014/main" id="{90BE7169-2FF4-9F4F-A449-0E762F70DE3E}"/>
              </a:ext>
            </a:extLst>
          </p:cNvPr>
          <p:cNvSpPr>
            <a:spLocks noGrp="1"/>
          </p:cNvSpPr>
          <p:nvPr>
            <p:ph type="sldNum" sz="quarter" idx="11"/>
          </p:nvPr>
        </p:nvSpPr>
        <p:spPr/>
        <p:txBody>
          <a:bodyPr/>
          <a:lstStyle/>
          <a:p>
            <a:fld id="{189E3A5C-986B-47BE-8F96-3787467B82A8}" type="slidenum">
              <a:rPr lang="nl-BE" smtClean="0">
                <a:solidFill>
                  <a:prstClr val="white"/>
                </a:solidFill>
              </a:rPr>
              <a:pPr/>
              <a:t>6</a:t>
            </a:fld>
            <a:endParaRPr lang="nl-BE">
              <a:solidFill>
                <a:prstClr val="white"/>
              </a:solidFill>
            </a:endParaRPr>
          </a:p>
        </p:txBody>
      </p:sp>
      <p:sp>
        <p:nvSpPr>
          <p:cNvPr id="12" name="Rechthoek: afgeronde hoeken 11">
            <a:extLst>
              <a:ext uri="{FF2B5EF4-FFF2-40B4-BE49-F238E27FC236}">
                <a16:creationId xmlns:a16="http://schemas.microsoft.com/office/drawing/2014/main" id="{D9F21C32-86B3-4EC9-AFD9-767472000FE5}"/>
              </a:ext>
            </a:extLst>
          </p:cNvPr>
          <p:cNvSpPr/>
          <p:nvPr/>
        </p:nvSpPr>
        <p:spPr>
          <a:xfrm>
            <a:off x="7960724" y="4381791"/>
            <a:ext cx="1535960" cy="550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dirty="0"/>
              <a:t>Waarvan min 8u TV</a:t>
            </a:r>
          </a:p>
        </p:txBody>
      </p:sp>
      <p:sp>
        <p:nvSpPr>
          <p:cNvPr id="14" name="Rechthoek: afgeronde hoeken 13">
            <a:extLst>
              <a:ext uri="{FF2B5EF4-FFF2-40B4-BE49-F238E27FC236}">
                <a16:creationId xmlns:a16="http://schemas.microsoft.com/office/drawing/2014/main" id="{7AB33C40-E5F4-4149-857A-47BDB143700D}"/>
              </a:ext>
            </a:extLst>
          </p:cNvPr>
          <p:cNvSpPr/>
          <p:nvPr/>
        </p:nvSpPr>
        <p:spPr>
          <a:xfrm rot="20471009">
            <a:off x="1856276" y="1256529"/>
            <a:ext cx="1314995" cy="4441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nieuw</a:t>
            </a:r>
          </a:p>
        </p:txBody>
      </p:sp>
      <p:sp>
        <p:nvSpPr>
          <p:cNvPr id="16" name="Rechthoek: afgeronde hoeken 15">
            <a:extLst>
              <a:ext uri="{FF2B5EF4-FFF2-40B4-BE49-F238E27FC236}">
                <a16:creationId xmlns:a16="http://schemas.microsoft.com/office/drawing/2014/main" id="{596FDD77-D2CC-4871-AFDC-2D98C2AA8615}"/>
              </a:ext>
            </a:extLst>
          </p:cNvPr>
          <p:cNvSpPr/>
          <p:nvPr/>
        </p:nvSpPr>
        <p:spPr>
          <a:xfrm>
            <a:off x="3542331" y="5895774"/>
            <a:ext cx="4276890" cy="465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TV geïntegreerd in PV !</a:t>
            </a:r>
          </a:p>
        </p:txBody>
      </p:sp>
      <p:pic>
        <p:nvPicPr>
          <p:cNvPr id="5" name="Afbeelding 4"/>
          <p:cNvPicPr>
            <a:picLocks noChangeAspect="1"/>
          </p:cNvPicPr>
          <p:nvPr/>
        </p:nvPicPr>
        <p:blipFill>
          <a:blip r:embed="rId2"/>
          <a:stretch>
            <a:fillRect/>
          </a:stretch>
        </p:blipFill>
        <p:spPr>
          <a:xfrm>
            <a:off x="4120491" y="1133856"/>
            <a:ext cx="2816757" cy="4701902"/>
          </a:xfrm>
          <a:prstGeom prst="rect">
            <a:avLst/>
          </a:prstGeom>
        </p:spPr>
      </p:pic>
      <p:sp>
        <p:nvSpPr>
          <p:cNvPr id="11" name="Rechthoek: afgeronde hoeken 10">
            <a:extLst>
              <a:ext uri="{FF2B5EF4-FFF2-40B4-BE49-F238E27FC236}">
                <a16:creationId xmlns:a16="http://schemas.microsoft.com/office/drawing/2014/main" id="{EEAB6924-0299-4DBA-909B-E904A24A6158}"/>
              </a:ext>
            </a:extLst>
          </p:cNvPr>
          <p:cNvSpPr/>
          <p:nvPr/>
        </p:nvSpPr>
        <p:spPr>
          <a:xfrm>
            <a:off x="3828288" y="4639636"/>
            <a:ext cx="3948817" cy="2744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16"/>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modellessentabel</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1408905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4D526-7C0F-F544-8803-E57D714114D4}"/>
              </a:ext>
            </a:extLst>
          </p:cNvPr>
          <p:cNvSpPr>
            <a:spLocks noGrp="1"/>
          </p:cNvSpPr>
          <p:nvPr>
            <p:ph type="title"/>
          </p:nvPr>
        </p:nvSpPr>
        <p:spPr>
          <a:xfrm>
            <a:off x="1666809" y="160067"/>
            <a:ext cx="9902891" cy="1143000"/>
          </a:xfrm>
        </p:spPr>
        <p:txBody>
          <a:bodyPr>
            <a:normAutofit/>
          </a:bodyPr>
          <a:lstStyle/>
          <a:p>
            <a:r>
              <a:rPr lang="nl-BE" dirty="0">
                <a:solidFill>
                  <a:schemeClr val="tx2">
                    <a:lumMod val="75000"/>
                  </a:schemeClr>
                </a:solidFill>
              </a:rPr>
              <a:t>Tijds</a:t>
            </a:r>
            <a:r>
              <a:rPr lang="nl-BE" dirty="0">
                <a:solidFill>
                  <a:schemeClr val="tx2">
                    <a:lumMod val="75000"/>
                  </a:schemeClr>
                </a:solidFill>
                <a:highlight>
                  <a:srgbClr val="FFFF00"/>
                </a:highlight>
              </a:rPr>
              <a:t>indicatie</a:t>
            </a:r>
            <a:r>
              <a:rPr lang="nl-BE" dirty="0">
                <a:solidFill>
                  <a:schemeClr val="tx2">
                    <a:lumMod val="75000"/>
                  </a:schemeClr>
                </a:solidFill>
              </a:rPr>
              <a:t> leerplandelen</a:t>
            </a:r>
          </a:p>
        </p:txBody>
      </p:sp>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a:xfrm>
            <a:off x="9332153" y="6416713"/>
            <a:ext cx="2749507" cy="428600"/>
          </a:xfrm>
        </p:spPr>
        <p:txBody>
          <a:bodyPr/>
          <a:lstStyle/>
          <a:p>
            <a:fld id="{189E3A5C-986B-47BE-8F96-3787467B82A8}" type="slidenum">
              <a:rPr lang="nl-BE" smtClean="0">
                <a:solidFill>
                  <a:prstClr val="white"/>
                </a:solidFill>
              </a:rPr>
              <a:pPr/>
              <a:t>7</a:t>
            </a:fld>
            <a:endParaRPr lang="nl-BE">
              <a:solidFill>
                <a:prstClr val="white"/>
              </a:solidFill>
            </a:endParaRPr>
          </a:p>
        </p:txBody>
      </p:sp>
      <p:sp>
        <p:nvSpPr>
          <p:cNvPr id="8" name="Tekstballon: rechthoek 7">
            <a:extLst>
              <a:ext uri="{FF2B5EF4-FFF2-40B4-BE49-F238E27FC236}">
                <a16:creationId xmlns:a16="http://schemas.microsoft.com/office/drawing/2014/main" id="{7138C9D1-2ED2-4989-880A-F8E4D1F82A9D}"/>
              </a:ext>
            </a:extLst>
          </p:cNvPr>
          <p:cNvSpPr/>
          <p:nvPr/>
        </p:nvSpPr>
        <p:spPr>
          <a:xfrm>
            <a:off x="8527397" y="1515840"/>
            <a:ext cx="3504833" cy="481143"/>
          </a:xfrm>
          <a:prstGeom prst="wedgeRectCallout">
            <a:avLst>
              <a:gd name="adj1" fmla="val -146507"/>
              <a:gd name="adj2" fmla="val -793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12u/13u jaar = 25u/graad</a:t>
            </a:r>
          </a:p>
        </p:txBody>
      </p:sp>
      <p:sp>
        <p:nvSpPr>
          <p:cNvPr id="7" name="Rechthoek 6"/>
          <p:cNvSpPr/>
          <p:nvPr/>
        </p:nvSpPr>
        <p:spPr>
          <a:xfrm>
            <a:off x="3098800" y="1049867"/>
            <a:ext cx="6005512" cy="871392"/>
          </a:xfrm>
          <a:prstGeom prst="rect">
            <a:avLst/>
          </a:prstGeom>
        </p:spPr>
        <p:txBody>
          <a:bodyPr wrap="square">
            <a:spAutoFit/>
          </a:bodyPr>
          <a:lstStyle/>
          <a:p>
            <a:pPr>
              <a:lnSpc>
                <a:spcPct val="107000"/>
              </a:lnSpc>
              <a:spcAft>
                <a:spcPts val="800"/>
              </a:spcAft>
            </a:pPr>
            <a:r>
              <a:rPr lang="nl-BE" sz="1400" dirty="0">
                <a:solidFill>
                  <a:srgbClr val="595959"/>
                </a:solidFill>
                <a:latin typeface="Calibri" panose="020F0502020204030204" pitchFamily="34" charset="0"/>
                <a:ea typeface="Calibri" panose="020F0502020204030204" pitchFamily="34" charset="0"/>
                <a:cs typeface="Calibri" panose="020F0502020204030204" pitchFamily="34" charset="0"/>
              </a:rPr>
              <a:t>Het leerplan is gericht op 25 graaduren en is bestemd voor de studierichting Voertuigtechnieken.</a:t>
            </a:r>
            <a:endParaRPr lang="nl-BE" sz="14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r>
              <a:rPr lang="nl-BE" sz="1400" dirty="0">
                <a:solidFill>
                  <a:srgbClr val="595959"/>
                </a:solidFill>
                <a:latin typeface="Calibri" panose="020F0502020204030204" pitchFamily="34" charset="0"/>
                <a:ea typeface="Calibri" panose="020F0502020204030204" pitchFamily="34" charset="0"/>
              </a:rPr>
              <a:t>Een mogelijke verdeling van onderdelen over de tweede graad:</a:t>
            </a:r>
            <a:endParaRPr lang="nl-BE" sz="1400" dirty="0"/>
          </a:p>
        </p:txBody>
      </p:sp>
      <p:pic>
        <p:nvPicPr>
          <p:cNvPr id="3" name="Afbeelding 2">
            <a:extLst>
              <a:ext uri="{FF2B5EF4-FFF2-40B4-BE49-F238E27FC236}">
                <a16:creationId xmlns:a16="http://schemas.microsoft.com/office/drawing/2014/main" id="{5216C562-1D35-4833-9439-990E8246CC31}"/>
              </a:ext>
            </a:extLst>
          </p:cNvPr>
          <p:cNvPicPr>
            <a:picLocks noChangeAspect="1"/>
          </p:cNvPicPr>
          <p:nvPr/>
        </p:nvPicPr>
        <p:blipFill rotWithShape="1">
          <a:blip r:embed="rId2"/>
          <a:srcRect l="19665" r="20074" b="26891"/>
          <a:stretch/>
        </p:blipFill>
        <p:spPr>
          <a:xfrm>
            <a:off x="4017289" y="2122622"/>
            <a:ext cx="4142336" cy="4141497"/>
          </a:xfrm>
          <a:prstGeom prst="rect">
            <a:avLst/>
          </a:prstGeom>
        </p:spPr>
      </p:pic>
      <p:pic>
        <p:nvPicPr>
          <p:cNvPr id="9" name="Afbeelding 8">
            <a:extLst>
              <a:ext uri="{FF2B5EF4-FFF2-40B4-BE49-F238E27FC236}">
                <a16:creationId xmlns:a16="http://schemas.microsoft.com/office/drawing/2014/main" id="{2BFAF4B1-0D58-493B-AADA-505DCB19E44B}"/>
              </a:ext>
            </a:extLst>
          </p:cNvPr>
          <p:cNvPicPr>
            <a:picLocks noChangeAspect="1"/>
          </p:cNvPicPr>
          <p:nvPr/>
        </p:nvPicPr>
        <p:blipFill rotWithShape="1">
          <a:blip r:embed="rId2"/>
          <a:srcRect l="48716" t="80673"/>
          <a:stretch/>
        </p:blipFill>
        <p:spPr>
          <a:xfrm>
            <a:off x="8183825" y="3626110"/>
            <a:ext cx="3398575" cy="1244824"/>
          </a:xfrm>
          <a:prstGeom prst="rect">
            <a:avLst/>
          </a:prstGeom>
        </p:spPr>
      </p:pic>
      <p:pic>
        <p:nvPicPr>
          <p:cNvPr id="10" name="Afbeelding 9">
            <a:extLst>
              <a:ext uri="{FF2B5EF4-FFF2-40B4-BE49-F238E27FC236}">
                <a16:creationId xmlns:a16="http://schemas.microsoft.com/office/drawing/2014/main" id="{BDFEC53F-1609-4C8A-85C3-B8196976E241}"/>
              </a:ext>
            </a:extLst>
          </p:cNvPr>
          <p:cNvPicPr>
            <a:picLocks noChangeAspect="1"/>
          </p:cNvPicPr>
          <p:nvPr/>
        </p:nvPicPr>
        <p:blipFill rotWithShape="1">
          <a:blip r:embed="rId2"/>
          <a:srcRect t="80673" r="53234" b="6467"/>
          <a:stretch/>
        </p:blipFill>
        <p:spPr>
          <a:xfrm>
            <a:off x="8251558" y="2392937"/>
            <a:ext cx="3195375" cy="828296"/>
          </a:xfrm>
          <a:prstGeom prst="rect">
            <a:avLst/>
          </a:prstGeom>
        </p:spPr>
      </p:pic>
      <p:sp>
        <p:nvSpPr>
          <p:cNvPr id="11" name="Rechthoek: afgeronde hoeken 10">
            <a:extLst>
              <a:ext uri="{FF2B5EF4-FFF2-40B4-BE49-F238E27FC236}">
                <a16:creationId xmlns:a16="http://schemas.microsoft.com/office/drawing/2014/main" id="{4012C6D4-CC4F-440D-84F9-047550DEE942}"/>
              </a:ext>
            </a:extLst>
          </p:cNvPr>
          <p:cNvSpPr/>
          <p:nvPr/>
        </p:nvSpPr>
        <p:spPr>
          <a:xfrm rot="20403503">
            <a:off x="137555" y="2176496"/>
            <a:ext cx="3191521" cy="103141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Verhoudingen te bekijken vanuit de </a:t>
            </a:r>
            <a:r>
              <a:rPr lang="nl-BE">
                <a:solidFill>
                  <a:schemeClr val="bg2">
                    <a:lumMod val="60000"/>
                    <a:lumOff val="40000"/>
                  </a:schemeClr>
                </a:solidFill>
              </a:rPr>
              <a:t>context</a:t>
            </a:r>
            <a:r>
              <a:rPr lang="nl-BE"/>
              <a:t> </a:t>
            </a:r>
            <a:r>
              <a:rPr lang="nl-BE" sz="2000" b="1" u="sng">
                <a:solidFill>
                  <a:schemeClr val="bg2">
                    <a:lumMod val="60000"/>
                    <a:lumOff val="40000"/>
                  </a:schemeClr>
                </a:solidFill>
              </a:rPr>
              <a:t>voertuigtechnieken</a:t>
            </a:r>
            <a:endParaRPr lang="nl-BE" b="1" u="sng">
              <a:solidFill>
                <a:schemeClr val="bg2">
                  <a:lumMod val="60000"/>
                  <a:lumOff val="40000"/>
                </a:schemeClr>
              </a:solidFill>
            </a:endParaRPr>
          </a:p>
        </p:txBody>
      </p:sp>
      <p:sp>
        <p:nvSpPr>
          <p:cNvPr id="12" name="Rechthoek: afgeronde hoeken 11">
            <a:extLst>
              <a:ext uri="{FF2B5EF4-FFF2-40B4-BE49-F238E27FC236}">
                <a16:creationId xmlns:a16="http://schemas.microsoft.com/office/drawing/2014/main" id="{A3E683A0-B628-43D5-97B2-DDF7EF2BDB9B}"/>
              </a:ext>
            </a:extLst>
          </p:cNvPr>
          <p:cNvSpPr/>
          <p:nvPr/>
        </p:nvSpPr>
        <p:spPr>
          <a:xfrm rot="20403503">
            <a:off x="369390" y="3660356"/>
            <a:ext cx="3418794" cy="176736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Grafiek maakt duidelijk dat onderdelen aan elkaar gelinkt zijn en niet zonder elkaar kunnen binnen </a:t>
            </a:r>
            <a:r>
              <a:rPr lang="nl-BE" dirty="0">
                <a:solidFill>
                  <a:schemeClr val="bg2">
                    <a:lumMod val="60000"/>
                    <a:lumOff val="40000"/>
                  </a:schemeClr>
                </a:solidFill>
              </a:rPr>
              <a:t>geïntegreerde voertuigtechnische projecten</a:t>
            </a:r>
            <a:endParaRPr lang="nl-BE" dirty="0"/>
          </a:p>
        </p:txBody>
      </p:sp>
      <p:pic>
        <p:nvPicPr>
          <p:cNvPr id="14" name="Afbeelding 13">
            <a:extLst>
              <a:ext uri="{FF2B5EF4-FFF2-40B4-BE49-F238E27FC236}">
                <a16:creationId xmlns:a16="http://schemas.microsoft.com/office/drawing/2014/main" id="{84414306-D8D8-4FF8-82C9-4A5F89DBE28B}"/>
              </a:ext>
            </a:extLst>
          </p:cNvPr>
          <p:cNvPicPr>
            <a:picLocks noChangeAspect="1"/>
          </p:cNvPicPr>
          <p:nvPr/>
        </p:nvPicPr>
        <p:blipFill rotWithShape="1">
          <a:blip r:embed="rId3"/>
          <a:srcRect t="62582"/>
          <a:stretch/>
        </p:blipFill>
        <p:spPr>
          <a:xfrm>
            <a:off x="8205448" y="3292200"/>
            <a:ext cx="2928963" cy="370392"/>
          </a:xfrm>
          <a:prstGeom prst="rect">
            <a:avLst/>
          </a:prstGeom>
        </p:spPr>
      </p:pic>
      <p:sp>
        <p:nvSpPr>
          <p:cNvPr id="13" name="Rechthoek 12"/>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BE" b="1" cap="all" dirty="0">
                <a:solidFill>
                  <a:prstClr val="white"/>
                </a:solidFill>
                <a:latin typeface="Trebuchet MS" panose="020B0603020202020204" pitchFamily="34" charset="0"/>
              </a:rPr>
              <a:t>Tijdskader </a:t>
            </a:r>
          </a:p>
        </p:txBody>
      </p:sp>
      <p:sp>
        <p:nvSpPr>
          <p:cNvPr id="6" name="Rechthoek: afgeronde hoeken 5"/>
          <p:cNvSpPr/>
          <p:nvPr/>
        </p:nvSpPr>
        <p:spPr>
          <a:xfrm>
            <a:off x="8093122" y="5090614"/>
            <a:ext cx="3519859" cy="822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De tijdsbesteding – verdeling rubrieken - wordt % weergegeven in de graad; Deze rubrieken maken deel uit van het geïntegreerd projectmatig leerproces.    </a:t>
            </a:r>
          </a:p>
        </p:txBody>
      </p:sp>
    </p:spTree>
    <p:extLst>
      <p:ext uri="{BB962C8B-B14F-4D97-AF65-F5344CB8AC3E}">
        <p14:creationId xmlns:p14="http://schemas.microsoft.com/office/powerpoint/2010/main" val="1247933276"/>
      </p:ext>
    </p:extLst>
  </p:cSld>
  <p:clrMapOvr>
    <a:masterClrMapping/>
  </p:clrMapOvr>
  <mc:AlternateContent xmlns:mc="http://schemas.openxmlformats.org/markup-compatibility/2006" xmlns:p14="http://schemas.microsoft.com/office/powerpoint/2010/main">
    <mc:Choice Requires="p14">
      <p:transition spd="slow" p14:dur="3400" advTm="53977">
        <p14:reveal/>
      </p:transition>
    </mc:Choice>
    <mc:Fallback xmlns="">
      <p:transition spd="slow" advTm="5397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A658E-AE68-6E42-8815-F472D5384368}"/>
              </a:ext>
            </a:extLst>
          </p:cNvPr>
          <p:cNvSpPr>
            <a:spLocks noGrp="1"/>
          </p:cNvSpPr>
          <p:nvPr>
            <p:ph type="title"/>
          </p:nvPr>
        </p:nvSpPr>
        <p:spPr>
          <a:xfrm>
            <a:off x="1058327" y="274638"/>
            <a:ext cx="10693236" cy="1143000"/>
          </a:xfrm>
        </p:spPr>
        <p:txBody>
          <a:bodyPr>
            <a:normAutofit/>
          </a:bodyPr>
          <a:lstStyle/>
          <a:p>
            <a:r>
              <a:rPr lang="nl-BE" dirty="0">
                <a:solidFill>
                  <a:schemeClr val="tx2">
                    <a:lumMod val="75000"/>
                  </a:schemeClr>
                </a:solidFill>
                <a:latin typeface="Trebuchet MS"/>
                <a:cs typeface="Arial"/>
              </a:rPr>
              <a:t>Voertuigtechnieken - organisatievormen</a:t>
            </a:r>
          </a:p>
        </p:txBody>
      </p:sp>
      <p:sp>
        <p:nvSpPr>
          <p:cNvPr id="4" name="Tijdelijke aanduiding voor dianummer 3">
            <a:extLst>
              <a:ext uri="{FF2B5EF4-FFF2-40B4-BE49-F238E27FC236}">
                <a16:creationId xmlns:a16="http://schemas.microsoft.com/office/drawing/2014/main" id="{87EA71F5-CA30-9A44-8C9B-DDCB9A86C729}"/>
              </a:ext>
            </a:extLst>
          </p:cNvPr>
          <p:cNvSpPr>
            <a:spLocks noGrp="1"/>
          </p:cNvSpPr>
          <p:nvPr>
            <p:ph type="sldNum" sz="quarter" idx="11"/>
          </p:nvPr>
        </p:nvSpPr>
        <p:spPr/>
        <p:txBody>
          <a:bodyPr/>
          <a:lstStyle/>
          <a:p>
            <a:fld id="{189E3A5C-986B-47BE-8F96-3787467B82A8}" type="slidenum">
              <a:rPr lang="nl-BE" smtClean="0">
                <a:solidFill>
                  <a:prstClr val="white"/>
                </a:solidFill>
              </a:rPr>
              <a:pPr/>
              <a:t>8</a:t>
            </a:fld>
            <a:endParaRPr lang="nl-BE">
              <a:solidFill>
                <a:prstClr val="white"/>
              </a:solidFill>
            </a:endParaRPr>
          </a:p>
        </p:txBody>
      </p:sp>
      <p:sp>
        <p:nvSpPr>
          <p:cNvPr id="6" name="Tijdelijke aanduiding voor inhoud 5">
            <a:extLst>
              <a:ext uri="{FF2B5EF4-FFF2-40B4-BE49-F238E27FC236}">
                <a16:creationId xmlns:a16="http://schemas.microsoft.com/office/drawing/2014/main" id="{196AAFE7-C191-AF4D-9F42-E9E429C2E996}"/>
              </a:ext>
            </a:extLst>
          </p:cNvPr>
          <p:cNvSpPr>
            <a:spLocks noGrp="1"/>
          </p:cNvSpPr>
          <p:nvPr>
            <p:ph idx="1"/>
          </p:nvPr>
        </p:nvSpPr>
        <p:spPr>
          <a:xfrm>
            <a:off x="1393759" y="1528768"/>
            <a:ext cx="10301209" cy="4525963"/>
          </a:xfrm>
        </p:spPr>
        <p:txBody>
          <a:bodyPr/>
          <a:lstStyle/>
          <a:p>
            <a:r>
              <a:rPr lang="nl-BE" dirty="0"/>
              <a:t>Het leerplan Voertuigtechnieken is een </a:t>
            </a:r>
            <a:r>
              <a:rPr lang="nl-BE" dirty="0" err="1"/>
              <a:t>graadsleerplan</a:t>
            </a:r>
            <a:r>
              <a:rPr lang="nl-BE" dirty="0"/>
              <a:t> 25u – waarbij min 8u TV per jaar wordt georganiseerd. Het lerarenteam dient de leerplandoelen te spreiden over de twee leerjaren, </a:t>
            </a:r>
            <a:r>
              <a:rPr lang="nl-BE" dirty="0">
                <a:solidFill>
                  <a:srgbClr val="FF8414"/>
                </a:solidFill>
              </a:rPr>
              <a:t>overleg en een planmatige aanpak is hierbij belangrijk</a:t>
            </a:r>
            <a:r>
              <a:rPr lang="nl-BE" dirty="0"/>
              <a:t>.</a:t>
            </a:r>
          </a:p>
          <a:p>
            <a:endParaRPr lang="nl-BE" dirty="0"/>
          </a:p>
          <a:p>
            <a:r>
              <a:rPr lang="nl-BE" dirty="0"/>
              <a:t>Het </a:t>
            </a:r>
            <a:r>
              <a:rPr lang="nl-BE" dirty="0">
                <a:solidFill>
                  <a:srgbClr val="FF8414"/>
                </a:solidFill>
              </a:rPr>
              <a:t>samenspel van kennis, vaardigheden en attitudes </a:t>
            </a:r>
            <a:r>
              <a:rPr lang="nl-BE" dirty="0"/>
              <a:t>onderschrijft het geïntegreerd projectmatig werken volgens het </a:t>
            </a:r>
            <a:r>
              <a:rPr lang="nl-BE" dirty="0">
                <a:solidFill>
                  <a:srgbClr val="FF8414"/>
                </a:solidFill>
              </a:rPr>
              <a:t>technisch proces</a:t>
            </a:r>
            <a:r>
              <a:rPr lang="nl-BE" dirty="0"/>
              <a:t>.</a:t>
            </a:r>
            <a:endParaRPr lang="nl-NL" dirty="0"/>
          </a:p>
          <a:p>
            <a:pPr lvl="1">
              <a:spcAft>
                <a:spcPts val="1500"/>
              </a:spcAft>
            </a:pPr>
            <a:r>
              <a:rPr lang="nl-NL" dirty="0"/>
              <a:t>Afhankelijk van leeromgeving, expertise leerkrachten, leerling in klasgroep</a:t>
            </a:r>
          </a:p>
        </p:txBody>
      </p:sp>
      <p:sp>
        <p:nvSpPr>
          <p:cNvPr id="3" name="Tekstvak 2">
            <a:extLst>
              <a:ext uri="{FF2B5EF4-FFF2-40B4-BE49-F238E27FC236}">
                <a16:creationId xmlns:a16="http://schemas.microsoft.com/office/drawing/2014/main" id="{FBCA0A4E-6572-4DD3-AD0C-5F7146E72992}"/>
              </a:ext>
            </a:extLst>
          </p:cNvPr>
          <p:cNvSpPr txBox="1"/>
          <p:nvPr/>
        </p:nvSpPr>
        <p:spPr>
          <a:xfrm>
            <a:off x="1715590" y="4628971"/>
            <a:ext cx="6096000" cy="1200329"/>
          </a:xfrm>
          <a:prstGeom prst="rect">
            <a:avLst/>
          </a:prstGeom>
          <a:noFill/>
        </p:spPr>
        <p:txBody>
          <a:bodyPr wrap="square">
            <a:spAutoFit/>
          </a:bodyPr>
          <a:lstStyle/>
          <a:p>
            <a:r>
              <a:rPr lang="nl-BE" sz="2400" b="1">
                <a:sym typeface="Wingdings" panose="05000000000000000000" pitchFamily="2" charset="2"/>
              </a:rPr>
              <a:t> </a:t>
            </a:r>
            <a:r>
              <a:rPr lang="nl-BE" sz="2400" b="1"/>
              <a:t>Leerkrachten team</a:t>
            </a:r>
          </a:p>
          <a:p>
            <a:pPr lvl="1"/>
            <a:r>
              <a:rPr lang="nl-BE" sz="2400" b="1"/>
              <a:t>	Meerdere competenties nodig</a:t>
            </a:r>
          </a:p>
          <a:p>
            <a:pPr lvl="1"/>
            <a:r>
              <a:rPr lang="nl-BE" sz="2400" b="1"/>
              <a:t>	Samenwerken</a:t>
            </a:r>
          </a:p>
        </p:txBody>
      </p:sp>
      <p:sp>
        <p:nvSpPr>
          <p:cNvPr id="7" name="Rechthoek 6"/>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BE" b="1" cap="all" dirty="0">
                <a:solidFill>
                  <a:prstClr val="white"/>
                </a:solidFill>
                <a:latin typeface="Trebuchet MS" panose="020B0603020202020204" pitchFamily="34" charset="0"/>
              </a:rPr>
              <a:t>Organisatie</a:t>
            </a:r>
          </a:p>
        </p:txBody>
      </p:sp>
    </p:spTree>
    <p:extLst>
      <p:ext uri="{BB962C8B-B14F-4D97-AF65-F5344CB8AC3E}">
        <p14:creationId xmlns:p14="http://schemas.microsoft.com/office/powerpoint/2010/main" val="54329916"/>
      </p:ext>
    </p:extLst>
  </p:cSld>
  <p:clrMapOvr>
    <a:masterClrMapping/>
  </p:clrMapOvr>
  <mc:AlternateContent xmlns:mc="http://schemas.openxmlformats.org/markup-compatibility/2006" xmlns:p14="http://schemas.microsoft.com/office/powerpoint/2010/main">
    <mc:Choice Requires="p14">
      <p:transition spd="slow" p14:dur="3400" advTm="32389">
        <p14:reveal/>
      </p:transition>
    </mc:Choice>
    <mc:Fallback xmlns="">
      <p:transition spd="slow" advTm="3238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9</a:t>
            </a:fld>
            <a:endParaRPr lang="nl-BE">
              <a:solidFill>
                <a:prstClr val="white"/>
              </a:solidFill>
            </a:endParaRPr>
          </a:p>
        </p:txBody>
      </p:sp>
      <p:sp>
        <p:nvSpPr>
          <p:cNvPr id="6" name="Rechthoek 5">
            <a:extLst>
              <a:ext uri="{FF2B5EF4-FFF2-40B4-BE49-F238E27FC236}">
                <a16:creationId xmlns:a16="http://schemas.microsoft.com/office/drawing/2014/main" id="{80B8CCC5-3D0B-40CC-A5C1-8E455AE824A7}"/>
              </a:ext>
            </a:extLst>
          </p:cNvPr>
          <p:cNvSpPr/>
          <p:nvPr/>
        </p:nvSpPr>
        <p:spPr>
          <a:xfrm>
            <a:off x="9163574" y="-24714"/>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leerplan</a:t>
            </a:r>
            <a:endParaRPr lang="nl-BE" b="1" cap="all">
              <a:solidFill>
                <a:prstClr val="white"/>
              </a:solidFill>
              <a:latin typeface="Trebuchet MS" panose="020B0603020202020204" pitchFamily="34" charset="0"/>
            </a:endParaRPr>
          </a:p>
        </p:txBody>
      </p:sp>
      <p:graphicFrame>
        <p:nvGraphicFramePr>
          <p:cNvPr id="3" name="Tabel 7">
            <a:extLst>
              <a:ext uri="{FF2B5EF4-FFF2-40B4-BE49-F238E27FC236}">
                <a16:creationId xmlns:a16="http://schemas.microsoft.com/office/drawing/2014/main" id="{E1977533-BAFD-4A4D-8BF7-58D82C4336F6}"/>
              </a:ext>
            </a:extLst>
          </p:cNvPr>
          <p:cNvGraphicFramePr>
            <a:graphicFrameLocks noGrp="1"/>
          </p:cNvGraphicFramePr>
          <p:nvPr>
            <p:extLst>
              <p:ext uri="{D42A27DB-BD31-4B8C-83A1-F6EECF244321}">
                <p14:modId xmlns:p14="http://schemas.microsoft.com/office/powerpoint/2010/main" val="3937708999"/>
              </p:ext>
            </p:extLst>
          </p:nvPr>
        </p:nvGraphicFramePr>
        <p:xfrm>
          <a:off x="1288049" y="1201041"/>
          <a:ext cx="9017486" cy="4853769"/>
        </p:xfrm>
        <a:graphic>
          <a:graphicData uri="http://schemas.openxmlformats.org/drawingml/2006/table">
            <a:tbl>
              <a:tblPr firstRow="1" bandRow="1">
                <a:tableStyleId>{5A111915-BE36-4E01-A7E5-04B1672EAD32}</a:tableStyleId>
              </a:tblPr>
              <a:tblGrid>
                <a:gridCol w="4508743">
                  <a:extLst>
                    <a:ext uri="{9D8B030D-6E8A-4147-A177-3AD203B41FA5}">
                      <a16:colId xmlns:a16="http://schemas.microsoft.com/office/drawing/2014/main" val="993286300"/>
                    </a:ext>
                  </a:extLst>
                </a:gridCol>
                <a:gridCol w="4508743">
                  <a:extLst>
                    <a:ext uri="{9D8B030D-6E8A-4147-A177-3AD203B41FA5}">
                      <a16:colId xmlns:a16="http://schemas.microsoft.com/office/drawing/2014/main" val="4226604337"/>
                    </a:ext>
                  </a:extLst>
                </a:gridCol>
              </a:tblGrid>
              <a:tr h="47946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l-NL" sz="1800" b="1" dirty="0">
                        <a:solidFill>
                          <a:schemeClr val="bg1"/>
                        </a:solidFill>
                      </a:endParaRPr>
                    </a:p>
                  </a:txBody>
                  <a:tcPr>
                    <a:solidFill>
                      <a:srgbClr val="BF18B3"/>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nl-BE" sz="1800" b="1" dirty="0">
                        <a:solidFill>
                          <a:srgbClr val="7030A0"/>
                        </a:solidFill>
                      </a:endParaRPr>
                    </a:p>
                  </a:txBody>
                  <a:tcPr>
                    <a:solidFill>
                      <a:srgbClr val="BF18B3"/>
                    </a:solidFill>
                  </a:tcPr>
                </a:tc>
                <a:extLst>
                  <a:ext uri="{0D108BD9-81ED-4DB2-BD59-A6C34878D82A}">
                    <a16:rowId xmlns:a16="http://schemas.microsoft.com/office/drawing/2014/main" val="3353609095"/>
                  </a:ext>
                </a:extLst>
              </a:tr>
              <a:tr h="4374303">
                <a:tc>
                  <a:txBody>
                    <a:bodyPr/>
                    <a:lstStyle/>
                    <a:p>
                      <a:endParaRPr lang="nl-NL"/>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txBody>
                  <a:tcPr/>
                </a:tc>
                <a:tc>
                  <a:txBody>
                    <a:bodyPr/>
                    <a:lstStyle/>
                    <a:p>
                      <a:endParaRPr lang="nl-BE" dirty="0"/>
                    </a:p>
                  </a:txBody>
                  <a:tcPr/>
                </a:tc>
                <a:extLst>
                  <a:ext uri="{0D108BD9-81ED-4DB2-BD59-A6C34878D82A}">
                    <a16:rowId xmlns:a16="http://schemas.microsoft.com/office/drawing/2014/main" val="2779289612"/>
                  </a:ext>
                </a:extLst>
              </a:tr>
            </a:tbl>
          </a:graphicData>
        </a:graphic>
      </p:graphicFrame>
      <p:sp>
        <p:nvSpPr>
          <p:cNvPr id="7" name="Tekstvak 6">
            <a:extLst>
              <a:ext uri="{FF2B5EF4-FFF2-40B4-BE49-F238E27FC236}">
                <a16:creationId xmlns:a16="http://schemas.microsoft.com/office/drawing/2014/main" id="{E9E063E9-C24C-40F8-86DB-A6363EA122BE}"/>
              </a:ext>
            </a:extLst>
          </p:cNvPr>
          <p:cNvSpPr txBox="1"/>
          <p:nvPr/>
        </p:nvSpPr>
        <p:spPr>
          <a:xfrm>
            <a:off x="3445932" y="1272737"/>
            <a:ext cx="1732357" cy="369332"/>
          </a:xfrm>
          <a:prstGeom prst="rect">
            <a:avLst/>
          </a:prstGeom>
          <a:noFill/>
        </p:spPr>
        <p:txBody>
          <a:bodyPr wrap="square">
            <a:spAutoFit/>
          </a:bodyPr>
          <a:lstStyle/>
          <a:p>
            <a:r>
              <a:rPr lang="nl-NL" b="1">
                <a:solidFill>
                  <a:schemeClr val="bg1"/>
                </a:solidFill>
              </a:rPr>
              <a:t>STEM- doelen:</a:t>
            </a:r>
          </a:p>
        </p:txBody>
      </p:sp>
      <p:sp>
        <p:nvSpPr>
          <p:cNvPr id="9" name="Tekstvak 8">
            <a:extLst>
              <a:ext uri="{FF2B5EF4-FFF2-40B4-BE49-F238E27FC236}">
                <a16:creationId xmlns:a16="http://schemas.microsoft.com/office/drawing/2014/main" id="{D3E8D92C-51DA-470D-8B39-D477D95BB067}"/>
              </a:ext>
            </a:extLst>
          </p:cNvPr>
          <p:cNvSpPr txBox="1"/>
          <p:nvPr/>
        </p:nvSpPr>
        <p:spPr>
          <a:xfrm>
            <a:off x="6812465" y="1249686"/>
            <a:ext cx="2720828" cy="415435"/>
          </a:xfrm>
          <a:prstGeom prst="rect">
            <a:avLst/>
          </a:prstGeom>
          <a:noFill/>
        </p:spPr>
        <p:txBody>
          <a:bodyPr wrap="square">
            <a:spAutoFit/>
          </a:bodyPr>
          <a:lstStyle/>
          <a:p>
            <a:pPr indent="-157169">
              <a:lnSpc>
                <a:spcPct val="130000"/>
              </a:lnSpc>
              <a:spcAft>
                <a:spcPts val="1000"/>
              </a:spcAft>
            </a:pPr>
            <a:r>
              <a:rPr lang="nl-BE" b="1" dirty="0">
                <a:solidFill>
                  <a:schemeClr val="bg1"/>
                </a:solidFill>
              </a:rPr>
              <a:t>Leerdoelen VT: </a:t>
            </a:r>
          </a:p>
        </p:txBody>
      </p:sp>
      <p:sp>
        <p:nvSpPr>
          <p:cNvPr id="10" name="Tijdelijke aanduiding voor inhoud 5"/>
          <p:cNvSpPr>
            <a:spLocks noGrp="1"/>
          </p:cNvSpPr>
          <p:nvPr>
            <p:ph idx="1"/>
          </p:nvPr>
        </p:nvSpPr>
        <p:spPr>
          <a:xfrm>
            <a:off x="1463040" y="1828800"/>
            <a:ext cx="4267200" cy="4068765"/>
          </a:xfrm>
        </p:spPr>
        <p:txBody>
          <a:bodyPr>
            <a:normAutofit/>
          </a:bodyPr>
          <a:lstStyle/>
          <a:p>
            <a:pPr marL="0" lvl="0" indent="0">
              <a:buNone/>
            </a:pPr>
            <a:r>
              <a:rPr lang="nl-BE" sz="1400" b="1" dirty="0">
                <a:solidFill>
                  <a:srgbClr val="BF18B3"/>
                </a:solidFill>
              </a:rPr>
              <a:t>Doelen STEM</a:t>
            </a:r>
            <a:br>
              <a:rPr lang="nl-BE" sz="1400" b="1" dirty="0">
                <a:solidFill>
                  <a:srgbClr val="BF18B3"/>
                </a:solidFill>
              </a:rPr>
            </a:br>
            <a:br>
              <a:rPr lang="nl-BE" sz="1400" dirty="0">
                <a:solidFill>
                  <a:srgbClr val="BF18B3"/>
                </a:solidFill>
              </a:rPr>
            </a:br>
            <a:r>
              <a:rPr lang="nl-BE" sz="1400" i="1" dirty="0"/>
              <a:t>Verwijzen naar typische, meestal generieke werkwijzen van ingenieurs en technici … </a:t>
            </a:r>
            <a:br>
              <a:rPr lang="nl-BE" sz="1400" i="1" dirty="0"/>
            </a:br>
            <a:endParaRPr lang="nl-BE" sz="1400" i="1" dirty="0"/>
          </a:p>
          <a:p>
            <a:pPr lvl="0">
              <a:spcAft>
                <a:spcPts val="1500"/>
              </a:spcAft>
            </a:pPr>
            <a:r>
              <a:rPr lang="nl-BE" sz="1400" dirty="0"/>
              <a:t>Wetenschappelijke methoden voor onderzoek</a:t>
            </a:r>
          </a:p>
          <a:p>
            <a:pPr lvl="0">
              <a:spcAft>
                <a:spcPts val="1500"/>
              </a:spcAft>
            </a:pPr>
            <a:r>
              <a:rPr lang="nl-BE" sz="1400" dirty="0"/>
              <a:t>Technische processen en technische systemen onderzoeken</a:t>
            </a:r>
          </a:p>
          <a:p>
            <a:pPr lvl="0">
              <a:spcAft>
                <a:spcPts val="1500"/>
              </a:spcAft>
            </a:pPr>
            <a:r>
              <a:rPr lang="nl-BE" sz="1400" dirty="0"/>
              <a:t>Keuzes beargumenteren</a:t>
            </a:r>
          </a:p>
          <a:p>
            <a:pPr lvl="0">
              <a:spcAft>
                <a:spcPts val="1500"/>
              </a:spcAft>
            </a:pPr>
            <a:r>
              <a:rPr lang="nl-BE" sz="1400" dirty="0"/>
              <a:t>Modelleren en problemen oplossen in techniek</a:t>
            </a:r>
          </a:p>
          <a:p>
            <a:pPr lvl="0">
              <a:spcAft>
                <a:spcPts val="1500"/>
              </a:spcAft>
            </a:pPr>
            <a:r>
              <a:rPr lang="nl-BE" sz="1400" dirty="0"/>
              <a:t>Interacties tussen wetenschap, techniek, engineering en wiskunde</a:t>
            </a:r>
          </a:p>
        </p:txBody>
      </p:sp>
      <p:sp>
        <p:nvSpPr>
          <p:cNvPr id="11" name="Tijdelijke aanduiding voor inhoud 2"/>
          <p:cNvSpPr txBox="1">
            <a:spLocks/>
          </p:cNvSpPr>
          <p:nvPr/>
        </p:nvSpPr>
        <p:spPr>
          <a:xfrm>
            <a:off x="5821680" y="1920240"/>
            <a:ext cx="4236720" cy="4205929"/>
          </a:xfrm>
          <a:prstGeom prst="rect">
            <a:avLst/>
          </a:prstGeom>
        </p:spPr>
        <p:txBody>
          <a:bodyPr vert="horz" lIns="91440" tIns="45720" rIns="91440" bIns="4572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mj-lt"/>
                <a:ea typeface="+mn-ea"/>
                <a:cs typeface="Arial" pitchFamily="34" charset="0"/>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F18B3"/>
                </a:solidFill>
                <a:latin typeface="+mj-lt"/>
                <a:ea typeface="+mn-ea"/>
                <a:cs typeface="Arial" pitchFamily="34" charset="0"/>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FF8414"/>
                </a:solidFill>
                <a:latin typeface="+mj-lt"/>
                <a:ea typeface="+mn-ea"/>
                <a:cs typeface="Arial" pitchFamily="34" charset="0"/>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mj-lt"/>
                <a:ea typeface="+mn-ea"/>
                <a:cs typeface="Arial" pitchFamily="34" charset="0"/>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mj-lt"/>
                <a:ea typeface="+mn-ea"/>
                <a:cs typeface="Arial"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500"/>
              </a:spcAft>
              <a:buFont typeface="Arial" pitchFamily="34" charset="0"/>
              <a:buNone/>
            </a:pPr>
            <a:r>
              <a:rPr lang="nl-BE" sz="1400" dirty="0"/>
              <a:t>De leerplandoelen Voertuigtechnieken behandelen kennis en inzicht in wetmatigheden, vaardigheden, technische systemen en processen, kennis van technologie en materialen in een </a:t>
            </a:r>
            <a:r>
              <a:rPr lang="nl-BE" sz="1400" b="1" dirty="0"/>
              <a:t>voertuigtechnische context  </a:t>
            </a:r>
            <a:r>
              <a:rPr lang="nl-BE" sz="1400" b="1" dirty="0">
                <a:solidFill>
                  <a:srgbClr val="BF18B3"/>
                </a:solidFill>
              </a:rPr>
              <a:t>=&gt; </a:t>
            </a:r>
            <a:r>
              <a:rPr lang="nl-BE" sz="1400" dirty="0">
                <a:solidFill>
                  <a:srgbClr val="BF18B3"/>
                </a:solidFill>
              </a:rPr>
              <a:t>Fiets, bromfiets, auto…</a:t>
            </a:r>
          </a:p>
          <a:p>
            <a:pPr marL="0" indent="0">
              <a:spcAft>
                <a:spcPts val="1500"/>
              </a:spcAft>
              <a:buFont typeface="Arial" pitchFamily="34" charset="0"/>
              <a:buNone/>
            </a:pPr>
            <a:r>
              <a:rPr lang="nl-BE" sz="1400" dirty="0"/>
              <a:t>Het leerplan bevat volgende rubrieken:</a:t>
            </a:r>
          </a:p>
          <a:p>
            <a:pPr marL="342900" lvl="0" indent="-342900">
              <a:lnSpc>
                <a:spcPct val="107000"/>
              </a:lnSpc>
              <a:buClr>
                <a:srgbClr val="595959"/>
              </a:buClr>
              <a:buFont typeface="Symbol" panose="05050102010706020507" pitchFamily="18" charset="2"/>
              <a:buChar char=""/>
            </a:pPr>
            <a:r>
              <a:rPr lang="nl-BE" sz="1400" dirty="0">
                <a:latin typeface="Calibri"/>
                <a:ea typeface="Calibri" panose="020F0502020204030204" pitchFamily="34" charset="0"/>
                <a:cs typeface="Arial"/>
              </a:rPr>
              <a:t>Mechanica – Hydrostatica</a:t>
            </a:r>
          </a:p>
          <a:p>
            <a:pPr marL="342900" lvl="0" indent="-342900">
              <a:lnSpc>
                <a:spcPct val="107000"/>
              </a:lnSpc>
              <a:buClr>
                <a:srgbClr val="595959"/>
              </a:buClr>
              <a:buFont typeface="Symbol" panose="05050102010706020507" pitchFamily="18" charset="2"/>
              <a:buChar char=""/>
            </a:pPr>
            <a:r>
              <a:rPr lang="nl-BE" sz="1400" dirty="0">
                <a:latin typeface="Calibri"/>
                <a:ea typeface="Calibri" panose="020F0502020204030204" pitchFamily="34" charset="0"/>
                <a:cs typeface="Arial"/>
              </a:rPr>
              <a:t>Elektriciteit – elektronica</a:t>
            </a:r>
            <a:endParaRPr lang="nl-BE" sz="1400" dirty="0"/>
          </a:p>
          <a:p>
            <a:pPr marL="342900" lvl="0" indent="-342900">
              <a:lnSpc>
                <a:spcPct val="107000"/>
              </a:lnSpc>
              <a:buClr>
                <a:srgbClr val="595959"/>
              </a:buClr>
              <a:buFont typeface="Symbol" panose="05050102010706020507" pitchFamily="18" charset="2"/>
              <a:buChar char=""/>
            </a:pPr>
            <a:r>
              <a:rPr lang="nl-BE" sz="1400" dirty="0">
                <a:latin typeface="Calibri"/>
                <a:ea typeface="Calibri" panose="020F0502020204030204" pitchFamily="34" charset="0"/>
                <a:cs typeface="Arial"/>
              </a:rPr>
              <a:t>Thermodynamica</a:t>
            </a:r>
          </a:p>
          <a:p>
            <a:pPr marL="342900" lvl="0" indent="-342900">
              <a:lnSpc>
                <a:spcPct val="107000"/>
              </a:lnSpc>
              <a:buClr>
                <a:srgbClr val="595959"/>
              </a:buClr>
              <a:buFont typeface="Symbol" panose="05050102010706020507" pitchFamily="18" charset="2"/>
              <a:buChar char=""/>
            </a:pPr>
            <a:r>
              <a:rPr lang="nl-BE" sz="1400" dirty="0">
                <a:latin typeface="Calibri"/>
                <a:ea typeface="Calibri" panose="020F0502020204030204" pitchFamily="34" charset="0"/>
                <a:cs typeface="Arial"/>
              </a:rPr>
              <a:t>Voertuigtechnieken</a:t>
            </a:r>
            <a:endParaRPr lang="nl-BE" sz="1400" dirty="0"/>
          </a:p>
          <a:p>
            <a:pPr marL="342900" indent="-342900">
              <a:lnSpc>
                <a:spcPct val="107000"/>
              </a:lnSpc>
              <a:buClr>
                <a:srgbClr val="595959"/>
              </a:buClr>
              <a:buFont typeface="Symbol" panose="05050102010706020507" pitchFamily="18" charset="2"/>
              <a:buChar char=""/>
            </a:pPr>
            <a:endParaRPr lang="nl-BE" sz="1400" dirty="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400" dirty="0">
              <a:solidFill>
                <a:srgbClr val="595959"/>
              </a:solidFill>
              <a:latin typeface="Calibri"/>
              <a:ea typeface="Calibri" panose="020F0502020204030204" pitchFamily="34" charset="0"/>
              <a:cs typeface="Arial"/>
            </a:endParaRPr>
          </a:p>
          <a:p>
            <a:pPr marL="0" indent="0">
              <a:spcAft>
                <a:spcPts val="1500"/>
              </a:spcAft>
              <a:buFont typeface="Arial" pitchFamily="34" charset="0"/>
              <a:buNone/>
            </a:pPr>
            <a:endParaRPr lang="nl-BE" sz="1400" dirty="0"/>
          </a:p>
        </p:txBody>
      </p:sp>
    </p:spTree>
    <p:extLst>
      <p:ext uri="{BB962C8B-B14F-4D97-AF65-F5344CB8AC3E}">
        <p14:creationId xmlns:p14="http://schemas.microsoft.com/office/powerpoint/2010/main" val="25314199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build="p"/>
      <p:bldP spid="11" grpId="0"/>
    </p:bldLst>
  </p:timing>
</p:sld>
</file>

<file path=ppt/theme/theme1.xml><?xml version="1.0" encoding="utf-8"?>
<a:theme xmlns:a="http://schemas.openxmlformats.org/drawingml/2006/main" name="2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2" id="{0883D5D5-A473-45CB-8B60-F74B97158E2A}" vid="{06EB8E5B-BFDA-4BEA-9025-2D1FC10FDDA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6B8CCC4234DD47B6E70511E5D8F970" ma:contentTypeVersion="4" ma:contentTypeDescription="Een nieuw document maken." ma:contentTypeScope="" ma:versionID="24322f4a6cdcd195c2a60a4839a8c726">
  <xsd:schema xmlns:xsd="http://www.w3.org/2001/XMLSchema" xmlns:xs="http://www.w3.org/2001/XMLSchema" xmlns:p="http://schemas.microsoft.com/office/2006/metadata/properties" xmlns:ns2="9cf56492-a379-40c1-ad7e-9a960465ff9d" targetNamespace="http://schemas.microsoft.com/office/2006/metadata/properties" ma:root="true" ma:fieldsID="a9c7e8cf86fb5d08c87ebce3fcba2a35" ns2:_="">
    <xsd:import namespace="9cf56492-a379-40c1-ad7e-9a960465ff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56492-a379-40c1-ad7e-9a960465f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A29E16-3795-4188-86E6-75C06D311736}">
  <ds:schemaRefs>
    <ds:schemaRef ds:uri="http://schemas.microsoft.com/sharepoint/v3/contenttype/forms"/>
  </ds:schemaRefs>
</ds:datastoreItem>
</file>

<file path=customXml/itemProps2.xml><?xml version="1.0" encoding="utf-8"?>
<ds:datastoreItem xmlns:ds="http://schemas.openxmlformats.org/officeDocument/2006/customXml" ds:itemID="{B9F8F60E-171B-4862-9151-0A31C577AF56}">
  <ds:schemaRefs>
    <ds:schemaRef ds:uri="http://purl.org/dc/terms/"/>
    <ds:schemaRef ds:uri="http://schemas.openxmlformats.org/package/2006/metadata/core-properties"/>
    <ds:schemaRef ds:uri="9cf56492-a379-40c1-ad7e-9a960465ff9d"/>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E17914CE-5302-4C7D-A03C-BD94E16A3C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f56492-a379-40c1-ad7e-9a960465ff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3344</Words>
  <Application>Microsoft Office PowerPoint</Application>
  <PresentationFormat>Breedbeeld</PresentationFormat>
  <Paragraphs>638</Paragraphs>
  <Slides>50</Slides>
  <Notes>29</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50</vt:i4>
      </vt:variant>
    </vt:vector>
  </HeadingPairs>
  <TitlesOfParts>
    <vt:vector size="60" baseType="lpstr">
      <vt:lpstr>arial</vt:lpstr>
      <vt:lpstr>arial</vt:lpstr>
      <vt:lpstr>Calibri</vt:lpstr>
      <vt:lpstr>Roboto</vt:lpstr>
      <vt:lpstr>Symbol</vt:lpstr>
      <vt:lpstr>Trebuchet MS</vt:lpstr>
      <vt:lpstr>vag_rounded_black_ssibold</vt:lpstr>
      <vt:lpstr>Verdana</vt:lpstr>
      <vt:lpstr>Wingdings</vt:lpstr>
      <vt:lpstr>2_kathondvla_09-2018</vt:lpstr>
      <vt:lpstr>Leerplan Voertuigtechnieken</vt:lpstr>
      <vt:lpstr>PowerPoint-presentatie</vt:lpstr>
      <vt:lpstr>PowerPoint-presentatie</vt:lpstr>
      <vt:lpstr>Verdiepende sessie leerpad modernisering so</vt:lpstr>
      <vt:lpstr>Beschrijving studierichtingprofiel</vt:lpstr>
      <vt:lpstr>Het leerplan Voertuigtechnieken - modellessentabel</vt:lpstr>
      <vt:lpstr>Tijdsindicatie leerplandelen</vt:lpstr>
      <vt:lpstr>Voertuigtechnieken - organisatievormen</vt:lpstr>
      <vt:lpstr>PowerPoint-presentatie</vt:lpstr>
      <vt:lpstr>PowerPoint-presentatie</vt:lpstr>
      <vt:lpstr>Voertuigtechnieken - onderwijsvorm</vt:lpstr>
      <vt:lpstr>Terminologie</vt:lpstr>
      <vt:lpstr>Differentiatie  - open leerplan</vt:lpstr>
      <vt:lpstr>PowerPoint-presentatie</vt:lpstr>
      <vt:lpstr>PowerPoint-presentatie</vt:lpstr>
      <vt:lpstr>PowerPoint-presentatie</vt:lpstr>
      <vt:lpstr>PowerPoint-presentatie</vt:lpstr>
      <vt:lpstr>Even stilstaan bij het begrip “verdieping”  </vt:lpstr>
      <vt:lpstr>PowerPoint-presentatie</vt:lpstr>
      <vt:lpstr>Opbouw van het leerplan: diepgang</vt:lpstr>
      <vt:lpstr>PowerPoint-presentatie</vt:lpstr>
      <vt:lpstr>STEM- doelen  lpd 1-8</vt:lpstr>
      <vt:lpstr>STEM- doelen  lpd 1-8</vt:lpstr>
      <vt:lpstr>STEM- doelen  lpd 1-8</vt:lpstr>
      <vt:lpstr>STEM- doelen  lpd 1-8</vt:lpstr>
      <vt:lpstr>STEM- doelen  lpd 1-8</vt:lpstr>
      <vt:lpstr>STEM- doelen  lpd 1-8</vt:lpstr>
      <vt:lpstr>STEM- doelen  lpd 1-8</vt:lpstr>
      <vt:lpstr>STEM- doelen  lpd 1-8</vt:lpstr>
      <vt:lpstr>PowerPoint-presentatie</vt:lpstr>
      <vt:lpstr>Leerdoelen Mechanica - hydrostatica  </vt:lpstr>
      <vt:lpstr>Leerdoelen Mechanica - hydrostatica  </vt:lpstr>
      <vt:lpstr>Leerdoelen Mechanica - hydrostatica  </vt:lpstr>
      <vt:lpstr>Leerdoelen Elektriciteit - elektronica  </vt:lpstr>
      <vt:lpstr>Leerdoelen Elektriciteit - elektronica  </vt:lpstr>
      <vt:lpstr>Leerdoelen Elektriciteit - elektronica  </vt:lpstr>
      <vt:lpstr>Leerdoelen Thermodynamica  </vt:lpstr>
      <vt:lpstr>Leerdoelen Voertuigtechnieken  </vt:lpstr>
      <vt:lpstr>Leerdoelen Voertuigtechnieken  </vt:lpstr>
      <vt:lpstr>Leerdoelen Voertuigtechnieken  </vt:lpstr>
      <vt:lpstr>Leerdoelen Voertuigtechnieken  </vt:lpstr>
      <vt:lpstr>Leerdoelen Voertuigtechnieken  </vt:lpstr>
      <vt:lpstr>Leerdoelen Voertuigtechnieken  </vt:lpstr>
      <vt:lpstr>Leerdoelen Voertuigtechnieken  </vt:lpstr>
      <vt:lpstr>Organisatievorm – geïntegreerde aanleermethodiek ontwikkelen gedragen door  voltallig lerarenteam</vt:lpstr>
      <vt:lpstr>PowerPoint-presentatie</vt:lpstr>
      <vt:lpstr>PowerPoint-presentatie</vt:lpstr>
      <vt:lpstr>PowerPoint-presentatie</vt:lpstr>
      <vt:lpstr>PowerPoint-presentatie</vt:lpstr>
      <vt:lpstr>Bedankt en tot binnenkort in één van onze vervolgsessies.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Mechanische technieken</dc:title>
  <dc:creator>Frank Remy</dc:creator>
  <cp:lastModifiedBy>Johan Lambrecht</cp:lastModifiedBy>
  <cp:revision>162</cp:revision>
  <cp:lastPrinted>2020-11-27T12:42:44Z</cp:lastPrinted>
  <dcterms:created xsi:type="dcterms:W3CDTF">2020-11-12T07:50:58Z</dcterms:created>
  <dcterms:modified xsi:type="dcterms:W3CDTF">2021-02-09T16:02:59Z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0x010100156B8CCC4234DD47B6E70511E5D8F970</vt:lpwstr>
  </property>
</Properties>
</file>